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59" r:id="rId2"/>
    <p:sldId id="427" r:id="rId3"/>
    <p:sldId id="464" r:id="rId4"/>
    <p:sldId id="512" r:id="rId5"/>
    <p:sldId id="510" r:id="rId6"/>
    <p:sldId id="556" r:id="rId7"/>
    <p:sldId id="542" r:id="rId8"/>
    <p:sldId id="543" r:id="rId9"/>
    <p:sldId id="463" r:id="rId10"/>
    <p:sldId id="514" r:id="rId11"/>
    <p:sldId id="515" r:id="rId12"/>
    <p:sldId id="539" r:id="rId13"/>
    <p:sldId id="517" r:id="rId14"/>
    <p:sldId id="518" r:id="rId15"/>
    <p:sldId id="519" r:id="rId16"/>
    <p:sldId id="520" r:id="rId17"/>
    <p:sldId id="521" r:id="rId18"/>
    <p:sldId id="544" r:id="rId19"/>
    <p:sldId id="513" r:id="rId20"/>
    <p:sldId id="522" r:id="rId21"/>
    <p:sldId id="523" r:id="rId22"/>
    <p:sldId id="524" r:id="rId23"/>
    <p:sldId id="538" r:id="rId24"/>
    <p:sldId id="562" r:id="rId25"/>
    <p:sldId id="525" r:id="rId26"/>
    <p:sldId id="561" r:id="rId27"/>
    <p:sldId id="557" r:id="rId28"/>
    <p:sldId id="558" r:id="rId29"/>
    <p:sldId id="559" r:id="rId30"/>
    <p:sldId id="560" r:id="rId31"/>
    <p:sldId id="471" r:id="rId32"/>
    <p:sldId id="555" r:id="rId33"/>
    <p:sldId id="549" r:id="rId34"/>
    <p:sldId id="550" r:id="rId35"/>
    <p:sldId id="551" r:id="rId36"/>
    <p:sldId id="552" r:id="rId37"/>
    <p:sldId id="553" r:id="rId38"/>
    <p:sldId id="554" r:id="rId39"/>
    <p:sldId id="541" r:id="rId40"/>
    <p:sldId id="540" r:id="rId41"/>
    <p:sldId id="546" r:id="rId42"/>
    <p:sldId id="548" r:id="rId43"/>
    <p:sldId id="564" r:id="rId44"/>
    <p:sldId id="569" r:id="rId45"/>
    <p:sldId id="565" r:id="rId46"/>
    <p:sldId id="567" r:id="rId47"/>
    <p:sldId id="568" r:id="rId48"/>
    <p:sldId id="547" r:id="rId49"/>
  </p:sldIdLst>
  <p:sldSz cx="9144000" cy="6858000" type="screen4x3"/>
  <p:notesSz cx="7099300" cy="10234613"/>
  <p:defaultTextStyle>
    <a:defPPr>
      <a:defRPr lang="de-DE"/>
    </a:defPPr>
    <a:lvl1pPr algn="ctr" rtl="0" fontAlgn="base">
      <a:spcBef>
        <a:spcPct val="0"/>
      </a:spcBef>
      <a:spcAft>
        <a:spcPct val="0"/>
      </a:spcAft>
      <a:buChar char="•"/>
      <a:defRPr sz="2400" kern="1200">
        <a:solidFill>
          <a:schemeClr val="tx1"/>
        </a:solidFill>
        <a:latin typeface="Tahoma" pitchFamily="34" charset="0"/>
        <a:ea typeface="+mn-ea"/>
        <a:cs typeface="+mn-cs"/>
      </a:defRPr>
    </a:lvl1pPr>
    <a:lvl2pPr marL="457200" algn="ctr" rtl="0" fontAlgn="base">
      <a:spcBef>
        <a:spcPct val="0"/>
      </a:spcBef>
      <a:spcAft>
        <a:spcPct val="0"/>
      </a:spcAft>
      <a:buChar char="•"/>
      <a:defRPr sz="2400" kern="1200">
        <a:solidFill>
          <a:schemeClr val="tx1"/>
        </a:solidFill>
        <a:latin typeface="Tahoma" pitchFamily="34" charset="0"/>
        <a:ea typeface="+mn-ea"/>
        <a:cs typeface="+mn-cs"/>
      </a:defRPr>
    </a:lvl2pPr>
    <a:lvl3pPr marL="914400" algn="ctr" rtl="0" fontAlgn="base">
      <a:spcBef>
        <a:spcPct val="0"/>
      </a:spcBef>
      <a:spcAft>
        <a:spcPct val="0"/>
      </a:spcAft>
      <a:buChar char="•"/>
      <a:defRPr sz="2400" kern="1200">
        <a:solidFill>
          <a:schemeClr val="tx1"/>
        </a:solidFill>
        <a:latin typeface="Tahoma" pitchFamily="34" charset="0"/>
        <a:ea typeface="+mn-ea"/>
        <a:cs typeface="+mn-cs"/>
      </a:defRPr>
    </a:lvl3pPr>
    <a:lvl4pPr marL="1371600" algn="ctr" rtl="0" fontAlgn="base">
      <a:spcBef>
        <a:spcPct val="0"/>
      </a:spcBef>
      <a:spcAft>
        <a:spcPct val="0"/>
      </a:spcAft>
      <a:buChar char="•"/>
      <a:defRPr sz="2400" kern="1200">
        <a:solidFill>
          <a:schemeClr val="tx1"/>
        </a:solidFill>
        <a:latin typeface="Tahoma" pitchFamily="34" charset="0"/>
        <a:ea typeface="+mn-ea"/>
        <a:cs typeface="+mn-cs"/>
      </a:defRPr>
    </a:lvl4pPr>
    <a:lvl5pPr marL="1828800" algn="ctr" rtl="0" fontAlgn="base">
      <a:spcBef>
        <a:spcPct val="0"/>
      </a:spcBef>
      <a:spcAft>
        <a:spcPct val="0"/>
      </a:spcAft>
      <a:buChar char="•"/>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0099"/>
    <a:srgbClr val="33CC33"/>
    <a:srgbClr val="FF0000"/>
    <a:srgbClr val="0033CC"/>
    <a:srgbClr val="009900"/>
    <a:srgbClr val="CC0099"/>
    <a:srgbClr val="CC3300"/>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14" autoAdjust="0"/>
    <p:restoredTop sz="98646" autoAdjust="0"/>
  </p:normalViewPr>
  <p:slideViewPr>
    <p:cSldViewPr snapToGrid="0">
      <p:cViewPr varScale="1">
        <p:scale>
          <a:sx n="79" d="100"/>
          <a:sy n="79" d="100"/>
        </p:scale>
        <p:origin x="106" y="101"/>
      </p:cViewPr>
      <p:guideLst>
        <p:guide orient="horz" pos="2160"/>
        <p:guide pos="2880"/>
      </p:guideLst>
    </p:cSldViewPr>
  </p:slideViewPr>
  <p:outlineViewPr>
    <p:cViewPr>
      <p:scale>
        <a:sx n="33" d="100"/>
        <a:sy n="33" d="100"/>
      </p:scale>
      <p:origin x="42" y="113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2040"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a:buFontTx/>
              <a:buNone/>
              <a:defRPr sz="1300">
                <a:latin typeface="Arial" charset="0"/>
              </a:defRPr>
            </a:lvl1pPr>
          </a:lstStyle>
          <a:p>
            <a:pPr>
              <a:defRPr/>
            </a:pPr>
            <a:endParaRPr lang="en-US"/>
          </a:p>
        </p:txBody>
      </p:sp>
      <p:sp>
        <p:nvSpPr>
          <p:cNvPr id="819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buFontTx/>
              <a:buNone/>
              <a:defRPr sz="1300">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a:buFontTx/>
              <a:buNone/>
              <a:defRPr sz="1300">
                <a:latin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buFontTx/>
              <a:buNone/>
              <a:defRPr sz="1300">
                <a:latin typeface="Arial" charset="0"/>
              </a:defRPr>
            </a:lvl1pPr>
          </a:lstStyle>
          <a:p>
            <a:pPr>
              <a:defRPr/>
            </a:pPr>
            <a:fld id="{CC80C80E-A3F3-41A5-96CA-5BF0260DAAD2}" type="slidenum">
              <a:rPr lang="en-US"/>
              <a:pPr>
                <a:defRPr/>
              </a:pPr>
              <a:t>‹Nr.›</a:t>
            </a:fld>
            <a:endParaRPr lang="en-US"/>
          </a:p>
        </p:txBody>
      </p:sp>
    </p:spTree>
    <p:extLst>
      <p:ext uri="{BB962C8B-B14F-4D97-AF65-F5344CB8AC3E}">
        <p14:creationId xmlns:p14="http://schemas.microsoft.com/office/powerpoint/2010/main" val="36718699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a:buFontTx/>
              <a:buNone/>
              <a:defRPr sz="1300">
                <a:latin typeface="Arial" charset="0"/>
              </a:defRPr>
            </a:lvl1pPr>
          </a:lstStyle>
          <a:p>
            <a:pPr>
              <a:defRPr/>
            </a:pPr>
            <a:endParaRPr lang="en-US"/>
          </a:p>
        </p:txBody>
      </p:sp>
      <p:sp>
        <p:nvSpPr>
          <p:cNvPr id="9219"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buFontTx/>
              <a:buNone/>
              <a:defRPr sz="13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922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a:buFontTx/>
              <a:buNone/>
              <a:defRPr sz="13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buFontTx/>
              <a:buNone/>
              <a:defRPr sz="1300">
                <a:latin typeface="Arial" charset="0"/>
              </a:defRPr>
            </a:lvl1pPr>
          </a:lstStyle>
          <a:p>
            <a:pPr>
              <a:defRPr/>
            </a:pPr>
            <a:fld id="{4A467BCA-5E4C-406E-9CB8-8F904C2AEFFC}" type="slidenum">
              <a:rPr lang="en-US"/>
              <a:pPr>
                <a:defRPr/>
              </a:pPr>
              <a:t>‹Nr.›</a:t>
            </a:fld>
            <a:endParaRPr lang="en-US"/>
          </a:p>
        </p:txBody>
      </p:sp>
    </p:spTree>
    <p:extLst>
      <p:ext uri="{BB962C8B-B14F-4D97-AF65-F5344CB8AC3E}">
        <p14:creationId xmlns:p14="http://schemas.microsoft.com/office/powerpoint/2010/main" val="210149826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eaLnBrk="1" hangingPunct="1"/>
            <a:fld id="{C7960B6B-D8F4-41CF-8E16-87AB7D2A0CFC}" type="slidenum">
              <a:rPr lang="en-US" sz="1300" smtClean="0">
                <a:latin typeface="Arial" charset="0"/>
              </a:rPr>
              <a:pPr eaLnBrk="1" hangingPunct="1"/>
              <a:t>1</a:t>
            </a:fld>
            <a:endParaRPr lang="en-US" sz="1300" smtClean="0">
              <a:latin typeface="Arial" charset="0"/>
            </a:endParaRPr>
          </a:p>
        </p:txBody>
      </p:sp>
      <p:sp>
        <p:nvSpPr>
          <p:cNvPr id="39939" name="Rectangle 2"/>
          <p:cNvSpPr>
            <a:spLocks noGrp="1" noRot="1" noChangeAspect="1" noChangeArrowheads="1" noTextEdit="1"/>
          </p:cNvSpPr>
          <p:nvPr>
            <p:ph type="sldImg"/>
          </p:nvPr>
        </p:nvSpPr>
        <p:spPr>
          <a:xfrm>
            <a:off x="992188" y="768350"/>
            <a:ext cx="5114925" cy="3836988"/>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9941" name="Tijdelijke aanduiding voor datum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eaLnBrk="1" hangingPunct="1"/>
            <a:endParaRPr lang="en-US" sz="1300" smtClean="0">
              <a:latin typeface="Arial" charset="0"/>
            </a:endParaRPr>
          </a:p>
        </p:txBody>
      </p:sp>
    </p:spTree>
    <p:extLst>
      <p:ext uri="{BB962C8B-B14F-4D97-AF65-F5344CB8AC3E}">
        <p14:creationId xmlns:p14="http://schemas.microsoft.com/office/powerpoint/2010/main" val="383125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4C6CBAB-9EAD-418F-8187-6D8C46450B70}" type="slidenum">
              <a:rPr lang="en-US"/>
              <a:pPr/>
              <a:t>10</a:t>
            </a:fld>
            <a:endParaRPr lang="en-US"/>
          </a:p>
        </p:txBody>
      </p:sp>
      <p:sp>
        <p:nvSpPr>
          <p:cNvPr id="324610" name="Slide Image Placeholder 1"/>
          <p:cNvSpPr>
            <a:spLocks noGrp="1" noRot="1" noChangeAspect="1" noTextEdit="1"/>
          </p:cNvSpPr>
          <p:nvPr>
            <p:ph type="sldImg"/>
          </p:nvPr>
        </p:nvSpPr>
        <p:spPr>
          <a:xfrm>
            <a:off x="992188" y="768350"/>
            <a:ext cx="5114925" cy="3836988"/>
          </a:xfrm>
          <a:ln/>
        </p:spPr>
      </p:sp>
      <p:sp>
        <p:nvSpPr>
          <p:cNvPr id="324611" name="Notes Placeholder 2"/>
          <p:cNvSpPr>
            <a:spLocks noGrp="1"/>
          </p:cNvSpPr>
          <p:nvPr>
            <p:ph type="body" idx="1"/>
          </p:nvPr>
        </p:nvSpPr>
        <p:spPr>
          <a:xfrm>
            <a:off x="709613" y="4860925"/>
            <a:ext cx="5680075" cy="4605338"/>
          </a:xfrm>
        </p:spPr>
        <p:txBody>
          <a:bodyPr/>
          <a:lstStyle/>
          <a:p>
            <a:r>
              <a:rPr lang="de-DE"/>
              <a:t>Wikipedia bounded rationality, </a:t>
            </a:r>
            <a:r>
              <a:rPr lang="en-US"/>
              <a:t>satisficing </a:t>
            </a:r>
            <a:endParaRPr lang="de-DE"/>
          </a:p>
        </p:txBody>
      </p:sp>
      <p:sp>
        <p:nvSpPr>
          <p:cNvPr id="324612" name="Slide Number Placehold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charset="0"/>
                <a:ea typeface="ＭＳ Ｐゴシック" pitchFamily="34" charset="-128"/>
              </a:defRPr>
            </a:lvl1pPr>
            <a:lvl2pPr marL="804863" indent="-309563" algn="l" defTabSz="990600" eaLnBrk="0" hangingPunct="0">
              <a:spcBef>
                <a:spcPct val="0"/>
              </a:spcBef>
              <a:defRPr sz="2400">
                <a:solidFill>
                  <a:schemeClr val="tx1"/>
                </a:solidFill>
                <a:latin typeface="Arial" charset="0"/>
                <a:ea typeface="ＭＳ Ｐゴシック" pitchFamily="34" charset="-128"/>
              </a:defRPr>
            </a:lvl2pPr>
            <a:lvl3pPr marL="1238250" indent="-247650" algn="l" defTabSz="990600" eaLnBrk="0" hangingPunct="0">
              <a:spcBef>
                <a:spcPct val="0"/>
              </a:spcBef>
              <a:defRPr sz="2400">
                <a:solidFill>
                  <a:schemeClr val="tx1"/>
                </a:solidFill>
                <a:latin typeface="Arial" charset="0"/>
                <a:ea typeface="ＭＳ Ｐゴシック" pitchFamily="34" charset="-128"/>
              </a:defRPr>
            </a:lvl3pPr>
            <a:lvl4pPr marL="1733550" indent="-247650" algn="l" defTabSz="990600" eaLnBrk="0" hangingPunct="0">
              <a:spcBef>
                <a:spcPct val="0"/>
              </a:spcBef>
              <a:defRPr sz="2400">
                <a:solidFill>
                  <a:schemeClr val="tx1"/>
                </a:solidFill>
                <a:latin typeface="Arial" charset="0"/>
                <a:ea typeface="ＭＳ Ｐゴシック" pitchFamily="34" charset="-128"/>
              </a:defRPr>
            </a:lvl4pPr>
            <a:lvl5pPr marL="2228850" indent="-247650" algn="l" defTabSz="990600" eaLnBrk="0" hangingPunct="0">
              <a:spcBef>
                <a:spcPct val="0"/>
              </a:spcBef>
              <a:defRPr sz="2400">
                <a:solidFill>
                  <a:schemeClr val="tx1"/>
                </a:solidFill>
                <a:latin typeface="Arial" charset="0"/>
                <a:ea typeface="ＭＳ Ｐゴシック" pitchFamily="34" charset="-128"/>
              </a:defRPr>
            </a:lvl5pPr>
            <a:lvl6pPr marL="2686050" indent="-247650" defTabSz="990600" eaLnBrk="0" fontAlgn="base" hangingPunct="0">
              <a:spcBef>
                <a:spcPct val="0"/>
              </a:spcBef>
              <a:spcAft>
                <a:spcPct val="0"/>
              </a:spcAft>
              <a:defRPr sz="2400">
                <a:solidFill>
                  <a:schemeClr val="tx1"/>
                </a:solidFill>
                <a:latin typeface="Arial" charset="0"/>
                <a:ea typeface="ＭＳ Ｐゴシック" pitchFamily="34" charset="-128"/>
              </a:defRPr>
            </a:lvl6pPr>
            <a:lvl7pPr marL="3143250" indent="-247650" defTabSz="990600" eaLnBrk="0" fontAlgn="base" hangingPunct="0">
              <a:spcBef>
                <a:spcPct val="0"/>
              </a:spcBef>
              <a:spcAft>
                <a:spcPct val="0"/>
              </a:spcAft>
              <a:defRPr sz="2400">
                <a:solidFill>
                  <a:schemeClr val="tx1"/>
                </a:solidFill>
                <a:latin typeface="Arial" charset="0"/>
                <a:ea typeface="ＭＳ Ｐゴシック" pitchFamily="34" charset="-128"/>
              </a:defRPr>
            </a:lvl7pPr>
            <a:lvl8pPr marL="3600450" indent="-247650" defTabSz="990600" eaLnBrk="0" fontAlgn="base" hangingPunct="0">
              <a:spcBef>
                <a:spcPct val="0"/>
              </a:spcBef>
              <a:spcAft>
                <a:spcPct val="0"/>
              </a:spcAft>
              <a:defRPr sz="2400">
                <a:solidFill>
                  <a:schemeClr val="tx1"/>
                </a:solidFill>
                <a:latin typeface="Arial" charset="0"/>
                <a:ea typeface="ＭＳ Ｐゴシック" pitchFamily="34" charset="-128"/>
              </a:defRPr>
            </a:lvl8pPr>
            <a:lvl9pPr marL="4057650" indent="-247650" defTabSz="990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5D7E28AB-04B6-40B4-9236-DB35096AD758}" type="slidenum">
              <a:rPr lang="en-US" sz="1300" b="0"/>
              <a:pPr algn="r" eaLnBrk="1" hangingPunct="1"/>
              <a:t>10</a:t>
            </a:fld>
            <a:endParaRPr lang="en-US" sz="1300" b="0"/>
          </a:p>
        </p:txBody>
      </p:sp>
    </p:spTree>
    <p:extLst>
      <p:ext uri="{BB962C8B-B14F-4D97-AF65-F5344CB8AC3E}">
        <p14:creationId xmlns:p14="http://schemas.microsoft.com/office/powerpoint/2010/main" val="641828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fld id="{E3D4CF04-B168-4DB1-BE19-F64FB611AA12}" type="slidenum">
              <a:rPr lang="en-US" sz="1300">
                <a:latin typeface="Arial" charset="0"/>
                <a:ea typeface="ＭＳ Ｐゴシック" pitchFamily="34" charset="-128"/>
              </a:rPr>
              <a:pPr algn="r" eaLnBrk="1" hangingPunct="1">
                <a:buFontTx/>
                <a:buNone/>
              </a:pPr>
              <a:t>11</a:t>
            </a:fld>
            <a:endParaRPr lang="en-US" sz="1300">
              <a:latin typeface="Arial" charset="0"/>
              <a:ea typeface="ＭＳ Ｐゴシック" pitchFamily="34" charset="-128"/>
            </a:endParaRPr>
          </a:p>
        </p:txBody>
      </p:sp>
      <p:sp>
        <p:nvSpPr>
          <p:cNvPr id="325635" name="Rectangle 2"/>
          <p:cNvSpPr>
            <a:spLocks noGrp="1" noRot="1" noChangeAspect="1" noChangeArrowheads="1" noTextEdit="1"/>
          </p:cNvSpPr>
          <p:nvPr>
            <p:ph type="sldImg"/>
          </p:nvPr>
        </p:nvSpPr>
        <p:spPr>
          <a:xfrm>
            <a:off x="992188" y="768350"/>
            <a:ext cx="5116512" cy="3836988"/>
          </a:xfrm>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14499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Rot="1" noChangeAspect="1" noChangeArrowheads="1" noTextEdit="1"/>
          </p:cNvSpPr>
          <p:nvPr>
            <p:ph type="sldImg"/>
          </p:nvPr>
        </p:nvSpPr>
        <p:spPr>
          <a:xfrm>
            <a:off x="992188" y="768350"/>
            <a:ext cx="5114925" cy="3836988"/>
          </a:xfrm>
          <a:ln/>
        </p:spPr>
      </p:sp>
      <p:sp>
        <p:nvSpPr>
          <p:cNvPr id="564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8295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a:buFontTx/>
              <a:buNone/>
            </a:pPr>
            <a:fld id="{6F4D0A94-0EB9-4355-908D-7C5700F7B744}" type="slidenum">
              <a:rPr lang="en-US" sz="1300">
                <a:latin typeface="Arial" charset="0"/>
                <a:ea typeface="ＭＳ Ｐゴシック" pitchFamily="34" charset="-128"/>
              </a:rPr>
              <a:pPr algn="r">
                <a:buFontTx/>
                <a:buNone/>
              </a:pPr>
              <a:t>13</a:t>
            </a:fld>
            <a:endParaRPr lang="en-US" sz="1300">
              <a:latin typeface="Arial" charset="0"/>
              <a:ea typeface="ＭＳ Ｐゴシック" pitchFamily="34" charset="-128"/>
            </a:endParaRPr>
          </a:p>
        </p:txBody>
      </p:sp>
      <p:sp>
        <p:nvSpPr>
          <p:cNvPr id="290819"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a:buFontTx/>
              <a:buNone/>
            </a:pPr>
            <a:fld id="{C7EFD570-0265-4686-988F-8F936F668B82}" type="slidenum">
              <a:rPr lang="en-US" sz="1300">
                <a:latin typeface="Arial" charset="0"/>
                <a:ea typeface="ＭＳ Ｐゴシック" pitchFamily="34" charset="-128"/>
              </a:rPr>
              <a:pPr algn="r">
                <a:buFontTx/>
                <a:buNone/>
              </a:pPr>
              <a:t>13</a:t>
            </a:fld>
            <a:endParaRPr lang="en-US" sz="1300">
              <a:latin typeface="Arial" charset="0"/>
              <a:ea typeface="ＭＳ Ｐゴシック" pitchFamily="34" charset="-128"/>
            </a:endParaRPr>
          </a:p>
        </p:txBody>
      </p:sp>
      <p:sp>
        <p:nvSpPr>
          <p:cNvPr id="290820" name="Rectangle 2"/>
          <p:cNvSpPr>
            <a:spLocks noGrp="1" noRot="1" noChangeAspect="1" noChangeArrowheads="1" noTextEdit="1"/>
          </p:cNvSpPr>
          <p:nvPr>
            <p:ph type="sldImg"/>
          </p:nvPr>
        </p:nvSpPr>
        <p:spPr>
          <a:xfrm>
            <a:off x="992188" y="768350"/>
            <a:ext cx="5114925" cy="3836988"/>
          </a:xfrm>
          <a:ln/>
        </p:spPr>
      </p:sp>
      <p:sp>
        <p:nvSpPr>
          <p:cNvPr id="29082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5291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97530FC-8A32-43A6-985D-714FE8BE2C8D}" type="slidenum">
              <a:rPr lang="en-US"/>
              <a:pPr/>
              <a:t>14</a:t>
            </a:fld>
            <a:endParaRPr lang="en-US"/>
          </a:p>
        </p:txBody>
      </p:sp>
      <p:sp>
        <p:nvSpPr>
          <p:cNvPr id="756738"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charset="0"/>
                <a:ea typeface="ＭＳ Ｐゴシック" pitchFamily="34" charset="-128"/>
              </a:defRPr>
            </a:lvl1pPr>
            <a:lvl2pPr marL="742950" indent="-285750" algn="l" defTabSz="990600" eaLnBrk="0" hangingPunct="0">
              <a:spcBef>
                <a:spcPct val="0"/>
              </a:spcBef>
              <a:defRPr sz="2400">
                <a:solidFill>
                  <a:schemeClr val="tx1"/>
                </a:solidFill>
                <a:latin typeface="Arial" charset="0"/>
                <a:ea typeface="ＭＳ Ｐゴシック" pitchFamily="34" charset="-128"/>
              </a:defRPr>
            </a:lvl2pPr>
            <a:lvl3pPr marL="1143000" indent="-228600" algn="l" defTabSz="990600" eaLnBrk="0" hangingPunct="0">
              <a:spcBef>
                <a:spcPct val="0"/>
              </a:spcBef>
              <a:defRPr sz="2400">
                <a:solidFill>
                  <a:schemeClr val="tx1"/>
                </a:solidFill>
                <a:latin typeface="Arial" charset="0"/>
                <a:ea typeface="ＭＳ Ｐゴシック" pitchFamily="34" charset="-128"/>
              </a:defRPr>
            </a:lvl3pPr>
            <a:lvl4pPr marL="1600200" indent="-228600" algn="l" defTabSz="990600" eaLnBrk="0" hangingPunct="0">
              <a:spcBef>
                <a:spcPct val="0"/>
              </a:spcBef>
              <a:defRPr sz="2400">
                <a:solidFill>
                  <a:schemeClr val="tx1"/>
                </a:solidFill>
                <a:latin typeface="Arial" charset="0"/>
                <a:ea typeface="ＭＳ Ｐゴシック" pitchFamily="34" charset="-128"/>
              </a:defRPr>
            </a:lvl4pPr>
            <a:lvl5pPr marL="2057400" indent="-228600" algn="l" defTabSz="990600" eaLnBrk="0" hangingPunct="0">
              <a:spcBef>
                <a:spcPct val="0"/>
              </a:spcBef>
              <a:defRPr sz="2400">
                <a:solidFill>
                  <a:schemeClr val="tx1"/>
                </a:solidFill>
                <a:latin typeface="Arial" charset="0"/>
                <a:ea typeface="ＭＳ Ｐゴシック" pitchFamily="34" charset="-128"/>
              </a:defRPr>
            </a:lvl5pPr>
            <a:lvl6pPr marL="25146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buFontTx/>
              <a:buNone/>
            </a:pPr>
            <a:fld id="{00230709-B054-45AD-B6C4-1C51F34D5BB9}" type="slidenum">
              <a:rPr lang="en-US" sz="1300"/>
              <a:pPr algn="r">
                <a:buFontTx/>
                <a:buNone/>
              </a:pPr>
              <a:t>14</a:t>
            </a:fld>
            <a:endParaRPr lang="en-US" sz="1300"/>
          </a:p>
        </p:txBody>
      </p:sp>
      <p:sp>
        <p:nvSpPr>
          <p:cNvPr id="756739" name="Rectangle 2"/>
          <p:cNvSpPr>
            <a:spLocks noGrp="1" noRot="1" noChangeAspect="1" noChangeArrowheads="1" noTextEdit="1"/>
          </p:cNvSpPr>
          <p:nvPr>
            <p:ph type="sldImg"/>
          </p:nvPr>
        </p:nvSpPr>
        <p:spPr>
          <a:xfrm>
            <a:off x="992188" y="768350"/>
            <a:ext cx="5114925" cy="3836988"/>
          </a:xfrm>
          <a:ln/>
        </p:spPr>
      </p:sp>
      <p:sp>
        <p:nvSpPr>
          <p:cNvPr id="756740"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45107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AA8C548-83AE-4765-B3A9-3F8FC4E0485E}" type="slidenum">
              <a:rPr lang="en-US"/>
              <a:pPr/>
              <a:t>15</a:t>
            </a:fld>
            <a:endParaRPr lang="en-US"/>
          </a:p>
        </p:txBody>
      </p:sp>
      <p:sp>
        <p:nvSpPr>
          <p:cNvPr id="762882"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charset="0"/>
                <a:ea typeface="ＭＳ Ｐゴシック" pitchFamily="34" charset="-128"/>
              </a:defRPr>
            </a:lvl1pPr>
            <a:lvl2pPr marL="742950" indent="-285750" algn="l" defTabSz="990600" eaLnBrk="0" hangingPunct="0">
              <a:spcBef>
                <a:spcPct val="0"/>
              </a:spcBef>
              <a:defRPr sz="2400">
                <a:solidFill>
                  <a:schemeClr val="tx1"/>
                </a:solidFill>
                <a:latin typeface="Arial" charset="0"/>
                <a:ea typeface="ＭＳ Ｐゴシック" pitchFamily="34" charset="-128"/>
              </a:defRPr>
            </a:lvl2pPr>
            <a:lvl3pPr marL="1143000" indent="-228600" algn="l" defTabSz="990600" eaLnBrk="0" hangingPunct="0">
              <a:spcBef>
                <a:spcPct val="0"/>
              </a:spcBef>
              <a:defRPr sz="2400">
                <a:solidFill>
                  <a:schemeClr val="tx1"/>
                </a:solidFill>
                <a:latin typeface="Arial" charset="0"/>
                <a:ea typeface="ＭＳ Ｐゴシック" pitchFamily="34" charset="-128"/>
              </a:defRPr>
            </a:lvl3pPr>
            <a:lvl4pPr marL="1600200" indent="-228600" algn="l" defTabSz="990600" eaLnBrk="0" hangingPunct="0">
              <a:spcBef>
                <a:spcPct val="0"/>
              </a:spcBef>
              <a:defRPr sz="2400">
                <a:solidFill>
                  <a:schemeClr val="tx1"/>
                </a:solidFill>
                <a:latin typeface="Arial" charset="0"/>
                <a:ea typeface="ＭＳ Ｐゴシック" pitchFamily="34" charset="-128"/>
              </a:defRPr>
            </a:lvl4pPr>
            <a:lvl5pPr marL="2057400" indent="-228600" algn="l" defTabSz="990600" eaLnBrk="0" hangingPunct="0">
              <a:spcBef>
                <a:spcPct val="0"/>
              </a:spcBef>
              <a:defRPr sz="2400">
                <a:solidFill>
                  <a:schemeClr val="tx1"/>
                </a:solidFill>
                <a:latin typeface="Arial" charset="0"/>
                <a:ea typeface="ＭＳ Ｐゴシック" pitchFamily="34" charset="-128"/>
              </a:defRPr>
            </a:lvl5pPr>
            <a:lvl6pPr marL="25146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buFontTx/>
              <a:buNone/>
            </a:pPr>
            <a:fld id="{97487D79-9254-4B6A-8BE3-3B55B4236467}" type="slidenum">
              <a:rPr lang="en-US" sz="1300"/>
              <a:pPr algn="r">
                <a:buFontTx/>
                <a:buNone/>
              </a:pPr>
              <a:t>15</a:t>
            </a:fld>
            <a:endParaRPr lang="en-US" sz="1300"/>
          </a:p>
        </p:txBody>
      </p:sp>
      <p:sp>
        <p:nvSpPr>
          <p:cNvPr id="762883" name="Rectangle 2"/>
          <p:cNvSpPr>
            <a:spLocks noGrp="1" noRot="1" noChangeAspect="1" noChangeArrowheads="1" noTextEdit="1"/>
          </p:cNvSpPr>
          <p:nvPr>
            <p:ph type="sldImg"/>
          </p:nvPr>
        </p:nvSpPr>
        <p:spPr>
          <a:xfrm>
            <a:off x="992188" y="768350"/>
            <a:ext cx="5114925" cy="3836988"/>
          </a:xfrm>
          <a:ln/>
        </p:spPr>
      </p:sp>
      <p:sp>
        <p:nvSpPr>
          <p:cNvPr id="762884"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34096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568AE28-02AB-448F-B2EC-45A216B5B2A9}" type="slidenum">
              <a:rPr lang="en-US"/>
              <a:pPr/>
              <a:t>16</a:t>
            </a:fld>
            <a:endParaRPr lang="en-US"/>
          </a:p>
        </p:txBody>
      </p:sp>
      <p:sp>
        <p:nvSpPr>
          <p:cNvPr id="764930"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charset="0"/>
                <a:ea typeface="ＭＳ Ｐゴシック" pitchFamily="34" charset="-128"/>
              </a:defRPr>
            </a:lvl1pPr>
            <a:lvl2pPr marL="742950" indent="-285750" algn="l" defTabSz="990600" eaLnBrk="0" hangingPunct="0">
              <a:spcBef>
                <a:spcPct val="0"/>
              </a:spcBef>
              <a:defRPr sz="2400">
                <a:solidFill>
                  <a:schemeClr val="tx1"/>
                </a:solidFill>
                <a:latin typeface="Arial" charset="0"/>
                <a:ea typeface="ＭＳ Ｐゴシック" pitchFamily="34" charset="-128"/>
              </a:defRPr>
            </a:lvl2pPr>
            <a:lvl3pPr marL="1143000" indent="-228600" algn="l" defTabSz="990600" eaLnBrk="0" hangingPunct="0">
              <a:spcBef>
                <a:spcPct val="0"/>
              </a:spcBef>
              <a:defRPr sz="2400">
                <a:solidFill>
                  <a:schemeClr val="tx1"/>
                </a:solidFill>
                <a:latin typeface="Arial" charset="0"/>
                <a:ea typeface="ＭＳ Ｐゴシック" pitchFamily="34" charset="-128"/>
              </a:defRPr>
            </a:lvl3pPr>
            <a:lvl4pPr marL="1600200" indent="-228600" algn="l" defTabSz="990600" eaLnBrk="0" hangingPunct="0">
              <a:spcBef>
                <a:spcPct val="0"/>
              </a:spcBef>
              <a:defRPr sz="2400">
                <a:solidFill>
                  <a:schemeClr val="tx1"/>
                </a:solidFill>
                <a:latin typeface="Arial" charset="0"/>
                <a:ea typeface="ＭＳ Ｐゴシック" pitchFamily="34" charset="-128"/>
              </a:defRPr>
            </a:lvl4pPr>
            <a:lvl5pPr marL="2057400" indent="-228600" algn="l" defTabSz="990600" eaLnBrk="0" hangingPunct="0">
              <a:spcBef>
                <a:spcPct val="0"/>
              </a:spcBef>
              <a:defRPr sz="2400">
                <a:solidFill>
                  <a:schemeClr val="tx1"/>
                </a:solidFill>
                <a:latin typeface="Arial" charset="0"/>
                <a:ea typeface="ＭＳ Ｐゴシック" pitchFamily="34" charset="-128"/>
              </a:defRPr>
            </a:lvl5pPr>
            <a:lvl6pPr marL="25146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buFontTx/>
              <a:buNone/>
            </a:pPr>
            <a:fld id="{2F1B4B0D-4764-4A8F-BDCA-3B8F9B32FE59}" type="slidenum">
              <a:rPr lang="en-US" sz="1300"/>
              <a:pPr algn="r">
                <a:buFontTx/>
                <a:buNone/>
              </a:pPr>
              <a:t>16</a:t>
            </a:fld>
            <a:endParaRPr lang="en-US" sz="1300"/>
          </a:p>
        </p:txBody>
      </p:sp>
      <p:sp>
        <p:nvSpPr>
          <p:cNvPr id="764931" name="Rectangle 2"/>
          <p:cNvSpPr>
            <a:spLocks noGrp="1" noRot="1" noChangeAspect="1" noChangeArrowheads="1" noTextEdit="1"/>
          </p:cNvSpPr>
          <p:nvPr>
            <p:ph type="sldImg"/>
          </p:nvPr>
        </p:nvSpPr>
        <p:spPr>
          <a:xfrm>
            <a:off x="992188" y="768350"/>
            <a:ext cx="5114925" cy="3836988"/>
          </a:xfrm>
          <a:ln/>
        </p:spPr>
      </p:sp>
      <p:sp>
        <p:nvSpPr>
          <p:cNvPr id="764932"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022809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07B22D-5952-4CBC-BF4C-D4752786A1EB}" type="slidenum">
              <a:rPr lang="en-US"/>
              <a:pPr/>
              <a:t>17</a:t>
            </a:fld>
            <a:endParaRPr lang="en-US"/>
          </a:p>
        </p:txBody>
      </p:sp>
      <p:sp>
        <p:nvSpPr>
          <p:cNvPr id="766978"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defTabSz="990600" eaLnBrk="0" hangingPunct="0">
              <a:spcBef>
                <a:spcPct val="0"/>
              </a:spcBef>
              <a:defRPr sz="2400">
                <a:solidFill>
                  <a:schemeClr val="tx1"/>
                </a:solidFill>
                <a:latin typeface="Arial" charset="0"/>
                <a:ea typeface="ＭＳ Ｐゴシック" pitchFamily="34" charset="-128"/>
              </a:defRPr>
            </a:lvl1pPr>
            <a:lvl2pPr marL="742950" indent="-285750" algn="l" defTabSz="990600" eaLnBrk="0" hangingPunct="0">
              <a:spcBef>
                <a:spcPct val="0"/>
              </a:spcBef>
              <a:defRPr sz="2400">
                <a:solidFill>
                  <a:schemeClr val="tx1"/>
                </a:solidFill>
                <a:latin typeface="Arial" charset="0"/>
                <a:ea typeface="ＭＳ Ｐゴシック" pitchFamily="34" charset="-128"/>
              </a:defRPr>
            </a:lvl2pPr>
            <a:lvl3pPr marL="1143000" indent="-228600" algn="l" defTabSz="990600" eaLnBrk="0" hangingPunct="0">
              <a:spcBef>
                <a:spcPct val="0"/>
              </a:spcBef>
              <a:defRPr sz="2400">
                <a:solidFill>
                  <a:schemeClr val="tx1"/>
                </a:solidFill>
                <a:latin typeface="Arial" charset="0"/>
                <a:ea typeface="ＭＳ Ｐゴシック" pitchFamily="34" charset="-128"/>
              </a:defRPr>
            </a:lvl3pPr>
            <a:lvl4pPr marL="1600200" indent="-228600" algn="l" defTabSz="990600" eaLnBrk="0" hangingPunct="0">
              <a:spcBef>
                <a:spcPct val="0"/>
              </a:spcBef>
              <a:defRPr sz="2400">
                <a:solidFill>
                  <a:schemeClr val="tx1"/>
                </a:solidFill>
                <a:latin typeface="Arial" charset="0"/>
                <a:ea typeface="ＭＳ Ｐゴシック" pitchFamily="34" charset="-128"/>
              </a:defRPr>
            </a:lvl4pPr>
            <a:lvl5pPr marL="2057400" indent="-228600" algn="l" defTabSz="990600" eaLnBrk="0" hangingPunct="0">
              <a:spcBef>
                <a:spcPct val="0"/>
              </a:spcBef>
              <a:defRPr sz="2400">
                <a:solidFill>
                  <a:schemeClr val="tx1"/>
                </a:solidFill>
                <a:latin typeface="Arial" charset="0"/>
                <a:ea typeface="ＭＳ Ｐゴシック" pitchFamily="34" charset="-128"/>
              </a:defRPr>
            </a:lvl5pPr>
            <a:lvl6pPr marL="25146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90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buFontTx/>
              <a:buNone/>
            </a:pPr>
            <a:fld id="{D439E3AB-518D-4C13-A688-97CE9C3DF037}" type="slidenum">
              <a:rPr lang="en-US" sz="1300"/>
              <a:pPr algn="r">
                <a:buFontTx/>
                <a:buNone/>
              </a:pPr>
              <a:t>17</a:t>
            </a:fld>
            <a:endParaRPr lang="en-US" sz="1300"/>
          </a:p>
        </p:txBody>
      </p:sp>
      <p:sp>
        <p:nvSpPr>
          <p:cNvPr id="766979" name="Rectangle 2"/>
          <p:cNvSpPr>
            <a:spLocks noGrp="1" noRot="1" noChangeAspect="1" noChangeArrowheads="1" noTextEdit="1"/>
          </p:cNvSpPr>
          <p:nvPr>
            <p:ph type="sldImg"/>
          </p:nvPr>
        </p:nvSpPr>
        <p:spPr>
          <a:xfrm>
            <a:off x="992188" y="768350"/>
            <a:ext cx="5114925" cy="3836988"/>
          </a:xfrm>
          <a:ln/>
        </p:spPr>
      </p:sp>
      <p:sp>
        <p:nvSpPr>
          <p:cNvPr id="766980"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801831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fld id="{2C414CD8-3143-43B4-85F7-C3B96F622E97}" type="slidenum">
              <a:rPr lang="en-US" sz="1300">
                <a:latin typeface="Arial" charset="0"/>
                <a:ea typeface="ＭＳ Ｐゴシック" pitchFamily="34" charset="-128"/>
              </a:rPr>
              <a:pPr algn="r" eaLnBrk="1" hangingPunct="1">
                <a:buFontTx/>
                <a:buNone/>
              </a:pPr>
              <a:t>18</a:t>
            </a:fld>
            <a:endParaRPr lang="en-US" sz="1300">
              <a:latin typeface="Arial" charset="0"/>
              <a:ea typeface="ＭＳ Ｐゴシック" pitchFamily="34" charset="-128"/>
            </a:endParaRPr>
          </a:p>
        </p:txBody>
      </p:sp>
      <p:sp>
        <p:nvSpPr>
          <p:cNvPr id="323587" name="Rectangle 2"/>
          <p:cNvSpPr>
            <a:spLocks noGrp="1" noRot="1" noChangeAspect="1" noChangeArrowheads="1" noTextEdit="1"/>
          </p:cNvSpPr>
          <p:nvPr>
            <p:ph type="sldImg"/>
          </p:nvPr>
        </p:nvSpPr>
        <p:spPr>
          <a:xfrm>
            <a:off x="992188" y="768350"/>
            <a:ext cx="5116512" cy="3836988"/>
          </a:xfrm>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04918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de-DE" dirty="0"/>
          </a:p>
        </p:txBody>
      </p:sp>
      <p:sp>
        <p:nvSpPr>
          <p:cNvPr id="4" name="Tijdelijke aanduiding voor datum 3"/>
          <p:cNvSpPr>
            <a:spLocks noGrp="1"/>
          </p:cNvSpPr>
          <p:nvPr>
            <p:ph type="dt" idx="10"/>
          </p:nvPr>
        </p:nvSpPr>
        <p:spPr/>
        <p:txBody>
          <a:bodyPr/>
          <a:lstStyle/>
          <a:p>
            <a:pPr>
              <a:defRPr/>
            </a:pPr>
            <a:endParaRPr lang="en-US"/>
          </a:p>
        </p:txBody>
      </p:sp>
      <p:sp>
        <p:nvSpPr>
          <p:cNvPr id="5" name="Tijdelijke aanduiding voor dianummer 4"/>
          <p:cNvSpPr>
            <a:spLocks noGrp="1"/>
          </p:cNvSpPr>
          <p:nvPr>
            <p:ph type="sldNum" sz="quarter" idx="11"/>
          </p:nvPr>
        </p:nvSpPr>
        <p:spPr/>
        <p:txBody>
          <a:bodyPr/>
          <a:lstStyle/>
          <a:p>
            <a:pPr>
              <a:defRPr/>
            </a:pPr>
            <a:fld id="{4A467BCA-5E4C-406E-9CB8-8F904C2AEFFC}" type="slidenum">
              <a:rPr lang="en-US" smtClean="0"/>
              <a:pPr>
                <a:defRPr/>
              </a:pPr>
              <a:t>19</a:t>
            </a:fld>
            <a:endParaRPr lang="en-US"/>
          </a:p>
        </p:txBody>
      </p:sp>
    </p:spTree>
    <p:extLst>
      <p:ext uri="{BB962C8B-B14F-4D97-AF65-F5344CB8AC3E}">
        <p14:creationId xmlns:p14="http://schemas.microsoft.com/office/powerpoint/2010/main" val="150554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500">
                <a:solidFill>
                  <a:schemeClr val="bg2"/>
                </a:solidFill>
                <a:latin typeface="Georgia" pitchFamily="18" charset="0"/>
                <a:ea typeface="MS PGothic" pitchFamily="34" charset="-128"/>
              </a:defRPr>
            </a:lvl1pPr>
            <a:lvl2pPr marL="742950" indent="-285750" defTabSz="990600" eaLnBrk="0" hangingPunct="0">
              <a:defRPr sz="2500">
                <a:solidFill>
                  <a:schemeClr val="bg2"/>
                </a:solidFill>
                <a:latin typeface="Georgia" pitchFamily="18" charset="0"/>
                <a:ea typeface="MS PGothic" pitchFamily="34" charset="-128"/>
              </a:defRPr>
            </a:lvl2pPr>
            <a:lvl3pPr marL="1143000" indent="-228600" defTabSz="990600" eaLnBrk="0" hangingPunct="0">
              <a:defRPr sz="2500">
                <a:solidFill>
                  <a:schemeClr val="bg2"/>
                </a:solidFill>
                <a:latin typeface="Georgia" pitchFamily="18" charset="0"/>
                <a:ea typeface="MS PGothic" pitchFamily="34" charset="-128"/>
              </a:defRPr>
            </a:lvl3pPr>
            <a:lvl4pPr marL="1600200" indent="-228600" defTabSz="990600" eaLnBrk="0" hangingPunct="0">
              <a:defRPr sz="2500">
                <a:solidFill>
                  <a:schemeClr val="bg2"/>
                </a:solidFill>
                <a:latin typeface="Georgia" pitchFamily="18" charset="0"/>
                <a:ea typeface="MS PGothic" pitchFamily="34" charset="-128"/>
              </a:defRPr>
            </a:lvl4pPr>
            <a:lvl5pPr marL="2057400" indent="-228600" defTabSz="990600" eaLnBrk="0" hangingPunct="0">
              <a:defRPr sz="2500">
                <a:solidFill>
                  <a:schemeClr val="bg2"/>
                </a:solidFill>
                <a:latin typeface="Georgia" pitchFamily="18" charset="0"/>
                <a:ea typeface="MS PGothic" pitchFamily="34" charset="-128"/>
              </a:defRPr>
            </a:lvl5pPr>
            <a:lvl6pPr marL="25146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fld id="{88D52BC5-61C4-4DC3-8C60-FEB723901730}" type="slidenum">
              <a:rPr lang="en-US" sz="1300" smtClean="0">
                <a:solidFill>
                  <a:schemeClr val="tx1"/>
                </a:solidFill>
                <a:latin typeface="Arial" pitchFamily="34" charset="0"/>
              </a:rPr>
              <a:pPr/>
              <a:t>2</a:t>
            </a:fld>
            <a:endParaRPr lang="en-US" sz="1300" smtClean="0">
              <a:solidFill>
                <a:schemeClr val="tx1"/>
              </a:solidFill>
              <a:latin typeface="Arial" pitchFamily="34" charset="0"/>
            </a:endParaRPr>
          </a:p>
        </p:txBody>
      </p:sp>
      <p:sp>
        <p:nvSpPr>
          <p:cNvPr id="62467" name="Rectangle 2"/>
          <p:cNvSpPr>
            <a:spLocks noGrp="1" noRot="1" noChangeAspect="1" noChangeArrowheads="1" noTextEdit="1"/>
          </p:cNvSpPr>
          <p:nvPr>
            <p:ph type="sldImg"/>
          </p:nvPr>
        </p:nvSpPr>
        <p:spPr>
          <a:xfrm>
            <a:off x="992188" y="768350"/>
            <a:ext cx="5116512" cy="3836988"/>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dirty="0" err="1" smtClean="0"/>
              <a:t>Ferris</a:t>
            </a:r>
            <a:r>
              <a:rPr lang="de-DE" dirty="0" smtClean="0"/>
              <a:t> </a:t>
            </a:r>
            <a:r>
              <a:rPr lang="de-DE" dirty="0" err="1" smtClean="0"/>
              <a:t>Wheel</a:t>
            </a:r>
            <a:r>
              <a:rPr lang="de-DE" dirty="0" smtClean="0"/>
              <a:t> Illusion. </a:t>
            </a:r>
            <a:r>
              <a:rPr lang="de-DE" dirty="0" err="1" smtClean="0"/>
              <a:t>If</a:t>
            </a:r>
            <a:r>
              <a:rPr lang="de-DE" dirty="0" smtClean="0"/>
              <a:t> </a:t>
            </a:r>
            <a:r>
              <a:rPr lang="de-DE" dirty="0" err="1" smtClean="0"/>
              <a:t>you</a:t>
            </a:r>
            <a:r>
              <a:rPr lang="de-DE" dirty="0" smtClean="0"/>
              <a:t> do not </a:t>
            </a:r>
            <a:r>
              <a:rPr lang="de-DE" dirty="0" err="1" smtClean="0"/>
              <a:t>see</a:t>
            </a:r>
            <a:r>
              <a:rPr lang="de-DE" dirty="0" smtClean="0"/>
              <a:t> </a:t>
            </a:r>
            <a:r>
              <a:rPr lang="de-DE" dirty="0" err="1" smtClean="0"/>
              <a:t>it</a:t>
            </a:r>
            <a:r>
              <a:rPr lang="de-DE" dirty="0" smtClean="0"/>
              <a:t>, </a:t>
            </a:r>
            <a:r>
              <a:rPr lang="de-DE" dirty="0" err="1" smtClean="0"/>
              <a:t>you</a:t>
            </a:r>
            <a:r>
              <a:rPr lang="de-DE" dirty="0" smtClean="0"/>
              <a:t> </a:t>
            </a:r>
            <a:r>
              <a:rPr lang="de-DE" dirty="0" err="1" smtClean="0"/>
              <a:t>should</a:t>
            </a:r>
            <a:r>
              <a:rPr lang="de-DE" dirty="0" smtClean="0"/>
              <a:t> </a:t>
            </a:r>
            <a:r>
              <a:rPr lang="de-DE" dirty="0" err="1" smtClean="0"/>
              <a:t>see</a:t>
            </a:r>
            <a:r>
              <a:rPr lang="de-DE" dirty="0" smtClean="0"/>
              <a:t> a </a:t>
            </a:r>
            <a:r>
              <a:rPr lang="de-DE" dirty="0" err="1" smtClean="0"/>
              <a:t>doctor</a:t>
            </a:r>
            <a:r>
              <a:rPr lang="de-DE" dirty="0" smtClean="0"/>
              <a:t>.</a:t>
            </a:r>
          </a:p>
        </p:txBody>
      </p:sp>
    </p:spTree>
    <p:extLst>
      <p:ext uri="{BB962C8B-B14F-4D97-AF65-F5344CB8AC3E}">
        <p14:creationId xmlns:p14="http://schemas.microsoft.com/office/powerpoint/2010/main" val="2321902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de-DE" dirty="0"/>
          </a:p>
        </p:txBody>
      </p:sp>
      <p:sp>
        <p:nvSpPr>
          <p:cNvPr id="4" name="Tijdelijke aanduiding voor datum 3"/>
          <p:cNvSpPr>
            <a:spLocks noGrp="1"/>
          </p:cNvSpPr>
          <p:nvPr>
            <p:ph type="dt" idx="10"/>
          </p:nvPr>
        </p:nvSpPr>
        <p:spPr/>
        <p:txBody>
          <a:bodyPr/>
          <a:lstStyle/>
          <a:p>
            <a:pPr>
              <a:defRPr/>
            </a:pPr>
            <a:endParaRPr lang="en-US"/>
          </a:p>
        </p:txBody>
      </p:sp>
      <p:sp>
        <p:nvSpPr>
          <p:cNvPr id="5" name="Tijdelijke aanduiding voor dianummer 4"/>
          <p:cNvSpPr>
            <a:spLocks noGrp="1"/>
          </p:cNvSpPr>
          <p:nvPr>
            <p:ph type="sldNum" sz="quarter" idx="11"/>
          </p:nvPr>
        </p:nvSpPr>
        <p:spPr/>
        <p:txBody>
          <a:bodyPr/>
          <a:lstStyle/>
          <a:p>
            <a:pPr>
              <a:defRPr/>
            </a:pPr>
            <a:fld id="{4A467BCA-5E4C-406E-9CB8-8F904C2AEFFC}" type="slidenum">
              <a:rPr lang="en-US" smtClean="0"/>
              <a:pPr>
                <a:defRPr/>
              </a:pPr>
              <a:t>20</a:t>
            </a:fld>
            <a:endParaRPr lang="en-US"/>
          </a:p>
        </p:txBody>
      </p:sp>
    </p:spTree>
    <p:extLst>
      <p:ext uri="{BB962C8B-B14F-4D97-AF65-F5344CB8AC3E}">
        <p14:creationId xmlns:p14="http://schemas.microsoft.com/office/powerpoint/2010/main" val="4241602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de-DE"/>
          </a:p>
        </p:txBody>
      </p:sp>
      <p:sp>
        <p:nvSpPr>
          <p:cNvPr id="4" name="Tijdelijke aanduiding voor datum 3"/>
          <p:cNvSpPr>
            <a:spLocks noGrp="1"/>
          </p:cNvSpPr>
          <p:nvPr>
            <p:ph type="dt" idx="10"/>
          </p:nvPr>
        </p:nvSpPr>
        <p:spPr/>
        <p:txBody>
          <a:bodyPr/>
          <a:lstStyle/>
          <a:p>
            <a:pPr>
              <a:defRPr/>
            </a:pPr>
            <a:endParaRPr lang="en-US"/>
          </a:p>
        </p:txBody>
      </p:sp>
      <p:sp>
        <p:nvSpPr>
          <p:cNvPr id="5" name="Tijdelijke aanduiding voor dianummer 4"/>
          <p:cNvSpPr>
            <a:spLocks noGrp="1"/>
          </p:cNvSpPr>
          <p:nvPr>
            <p:ph type="sldNum" sz="quarter" idx="11"/>
          </p:nvPr>
        </p:nvSpPr>
        <p:spPr/>
        <p:txBody>
          <a:bodyPr/>
          <a:lstStyle/>
          <a:p>
            <a:pPr>
              <a:defRPr/>
            </a:pPr>
            <a:fld id="{4A467BCA-5E4C-406E-9CB8-8F904C2AEFFC}" type="slidenum">
              <a:rPr lang="en-US" smtClean="0"/>
              <a:pPr>
                <a:defRPr/>
              </a:pPr>
              <a:t>21</a:t>
            </a:fld>
            <a:endParaRPr lang="en-US"/>
          </a:p>
        </p:txBody>
      </p:sp>
    </p:spTree>
    <p:extLst>
      <p:ext uri="{BB962C8B-B14F-4D97-AF65-F5344CB8AC3E}">
        <p14:creationId xmlns:p14="http://schemas.microsoft.com/office/powerpoint/2010/main" val="220946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de-DE"/>
          </a:p>
        </p:txBody>
      </p:sp>
      <p:sp>
        <p:nvSpPr>
          <p:cNvPr id="4" name="Tijdelijke aanduiding voor datum 3"/>
          <p:cNvSpPr>
            <a:spLocks noGrp="1"/>
          </p:cNvSpPr>
          <p:nvPr>
            <p:ph type="dt" idx="10"/>
          </p:nvPr>
        </p:nvSpPr>
        <p:spPr/>
        <p:txBody>
          <a:bodyPr/>
          <a:lstStyle/>
          <a:p>
            <a:pPr>
              <a:defRPr/>
            </a:pPr>
            <a:endParaRPr lang="en-US"/>
          </a:p>
        </p:txBody>
      </p:sp>
      <p:sp>
        <p:nvSpPr>
          <p:cNvPr id="5" name="Tijdelijke aanduiding voor dianummer 4"/>
          <p:cNvSpPr>
            <a:spLocks noGrp="1"/>
          </p:cNvSpPr>
          <p:nvPr>
            <p:ph type="sldNum" sz="quarter" idx="11"/>
          </p:nvPr>
        </p:nvSpPr>
        <p:spPr/>
        <p:txBody>
          <a:bodyPr/>
          <a:lstStyle/>
          <a:p>
            <a:pPr>
              <a:defRPr/>
            </a:pPr>
            <a:fld id="{4A467BCA-5E4C-406E-9CB8-8F904C2AEFFC}" type="slidenum">
              <a:rPr lang="en-US" smtClean="0"/>
              <a:pPr>
                <a:defRPr/>
              </a:pPr>
              <a:t>22</a:t>
            </a:fld>
            <a:endParaRPr lang="en-US"/>
          </a:p>
        </p:txBody>
      </p:sp>
    </p:spTree>
    <p:extLst>
      <p:ext uri="{BB962C8B-B14F-4D97-AF65-F5344CB8AC3E}">
        <p14:creationId xmlns:p14="http://schemas.microsoft.com/office/powerpoint/2010/main" val="2271607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de-DE"/>
          </a:p>
        </p:txBody>
      </p:sp>
      <p:sp>
        <p:nvSpPr>
          <p:cNvPr id="4" name="Tijdelijke aanduiding voor datum 3"/>
          <p:cNvSpPr>
            <a:spLocks noGrp="1"/>
          </p:cNvSpPr>
          <p:nvPr>
            <p:ph type="dt" idx="10"/>
          </p:nvPr>
        </p:nvSpPr>
        <p:spPr/>
        <p:txBody>
          <a:bodyPr/>
          <a:lstStyle/>
          <a:p>
            <a:pPr>
              <a:defRPr/>
            </a:pPr>
            <a:endParaRPr lang="en-US"/>
          </a:p>
        </p:txBody>
      </p:sp>
      <p:sp>
        <p:nvSpPr>
          <p:cNvPr id="5" name="Tijdelijke aanduiding voor dianummer 4"/>
          <p:cNvSpPr>
            <a:spLocks noGrp="1"/>
          </p:cNvSpPr>
          <p:nvPr>
            <p:ph type="sldNum" sz="quarter" idx="11"/>
          </p:nvPr>
        </p:nvSpPr>
        <p:spPr/>
        <p:txBody>
          <a:bodyPr/>
          <a:lstStyle/>
          <a:p>
            <a:pPr>
              <a:defRPr/>
            </a:pPr>
            <a:fld id="{4A467BCA-5E4C-406E-9CB8-8F904C2AEFFC}" type="slidenum">
              <a:rPr lang="en-US" smtClean="0"/>
              <a:pPr>
                <a:defRPr/>
              </a:pPr>
              <a:t>23</a:t>
            </a:fld>
            <a:endParaRPr lang="en-US"/>
          </a:p>
        </p:txBody>
      </p:sp>
    </p:spTree>
    <p:extLst>
      <p:ext uri="{BB962C8B-B14F-4D97-AF65-F5344CB8AC3E}">
        <p14:creationId xmlns:p14="http://schemas.microsoft.com/office/powerpoint/2010/main" val="2209467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fld id="{3BAF1AEF-5934-4117-A9FA-F419BD7B71C0}" type="slidenum">
              <a:rPr lang="en-US" sz="1300">
                <a:latin typeface="Arial" charset="0"/>
              </a:rPr>
              <a:pPr algn="r" eaLnBrk="1" hangingPunct="1">
                <a:buFontTx/>
                <a:buNone/>
              </a:pPr>
              <a:t>24</a:t>
            </a:fld>
            <a:endParaRPr lang="en-US" sz="1300">
              <a:latin typeface="Arial" charset="0"/>
            </a:endParaRPr>
          </a:p>
        </p:txBody>
      </p:sp>
      <p:sp>
        <p:nvSpPr>
          <p:cNvPr id="309251" name="Rectangle 2"/>
          <p:cNvSpPr>
            <a:spLocks noGrp="1" noRot="1" noChangeAspect="1" noChangeArrowheads="1" noTextEdit="1"/>
          </p:cNvSpPr>
          <p:nvPr>
            <p:ph type="sldImg"/>
          </p:nvPr>
        </p:nvSpPr>
        <p:spPr>
          <a:xfrm>
            <a:off x="992188" y="768350"/>
            <a:ext cx="5114925" cy="3836988"/>
          </a:xfrm>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09253"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endParaRPr lang="en-US" sz="1300">
              <a:latin typeface="Arial" charset="0"/>
            </a:endParaRPr>
          </a:p>
        </p:txBody>
      </p:sp>
    </p:spTree>
    <p:extLst>
      <p:ext uri="{BB962C8B-B14F-4D97-AF65-F5344CB8AC3E}">
        <p14:creationId xmlns:p14="http://schemas.microsoft.com/office/powerpoint/2010/main" val="3135768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fld id="{3BAF1AEF-5934-4117-A9FA-F419BD7B71C0}" type="slidenum">
              <a:rPr lang="en-US" sz="1300">
                <a:latin typeface="Arial" charset="0"/>
              </a:rPr>
              <a:pPr algn="r" eaLnBrk="1" hangingPunct="1">
                <a:buFontTx/>
                <a:buNone/>
              </a:pPr>
              <a:t>25</a:t>
            </a:fld>
            <a:endParaRPr lang="en-US" sz="1300">
              <a:latin typeface="Arial" charset="0"/>
            </a:endParaRPr>
          </a:p>
        </p:txBody>
      </p:sp>
      <p:sp>
        <p:nvSpPr>
          <p:cNvPr id="309251" name="Rectangle 2"/>
          <p:cNvSpPr>
            <a:spLocks noGrp="1" noRot="1" noChangeAspect="1" noChangeArrowheads="1" noTextEdit="1"/>
          </p:cNvSpPr>
          <p:nvPr>
            <p:ph type="sldImg"/>
          </p:nvPr>
        </p:nvSpPr>
        <p:spPr>
          <a:xfrm>
            <a:off x="992188" y="768350"/>
            <a:ext cx="5114925" cy="3836988"/>
          </a:xfrm>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09253"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endParaRPr lang="en-US" sz="1300">
              <a:latin typeface="Arial" charset="0"/>
            </a:endParaRPr>
          </a:p>
        </p:txBody>
      </p:sp>
    </p:spTree>
    <p:extLst>
      <p:ext uri="{BB962C8B-B14F-4D97-AF65-F5344CB8AC3E}">
        <p14:creationId xmlns:p14="http://schemas.microsoft.com/office/powerpoint/2010/main" val="2562628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fld id="{3BAF1AEF-5934-4117-A9FA-F419BD7B71C0}" type="slidenum">
              <a:rPr lang="en-US" sz="1300">
                <a:latin typeface="Arial" charset="0"/>
              </a:rPr>
              <a:pPr algn="r" eaLnBrk="1" hangingPunct="1">
                <a:buFontTx/>
                <a:buNone/>
              </a:pPr>
              <a:t>26</a:t>
            </a:fld>
            <a:endParaRPr lang="en-US" sz="1300">
              <a:latin typeface="Arial" charset="0"/>
            </a:endParaRPr>
          </a:p>
        </p:txBody>
      </p:sp>
      <p:sp>
        <p:nvSpPr>
          <p:cNvPr id="309251" name="Rectangle 2"/>
          <p:cNvSpPr>
            <a:spLocks noGrp="1" noRot="1" noChangeAspect="1" noChangeArrowheads="1" noTextEdit="1"/>
          </p:cNvSpPr>
          <p:nvPr>
            <p:ph type="sldImg"/>
          </p:nvPr>
        </p:nvSpPr>
        <p:spPr>
          <a:xfrm>
            <a:off x="992188" y="768350"/>
            <a:ext cx="5114925" cy="3836988"/>
          </a:xfrm>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09253"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endParaRPr lang="en-US" sz="1300">
              <a:latin typeface="Arial" charset="0"/>
            </a:endParaRPr>
          </a:p>
        </p:txBody>
      </p:sp>
    </p:spTree>
    <p:extLst>
      <p:ext uri="{BB962C8B-B14F-4D97-AF65-F5344CB8AC3E}">
        <p14:creationId xmlns:p14="http://schemas.microsoft.com/office/powerpoint/2010/main" val="2055913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a:buFontTx/>
              <a:buNone/>
            </a:pPr>
            <a:fld id="{4D988F84-66A7-4DD6-862D-04C9B6ABCF7D}" type="slidenum">
              <a:rPr lang="en-US" sz="1300">
                <a:latin typeface="Arial" charset="0"/>
                <a:ea typeface="ＭＳ Ｐゴシック" pitchFamily="34" charset="-128"/>
              </a:rPr>
              <a:pPr algn="r">
                <a:buFontTx/>
                <a:buNone/>
              </a:pPr>
              <a:t>27</a:t>
            </a:fld>
            <a:endParaRPr lang="en-US" sz="1300">
              <a:latin typeface="Arial" charset="0"/>
              <a:ea typeface="ＭＳ Ｐゴシック" pitchFamily="34" charset="-128"/>
            </a:endParaRPr>
          </a:p>
        </p:txBody>
      </p:sp>
      <p:sp>
        <p:nvSpPr>
          <p:cNvPr id="248835" name="Tijdelijke aanduiding voor dia-afbeelding 1"/>
          <p:cNvSpPr>
            <a:spLocks noGrp="1" noRot="1" noChangeAspect="1" noTextEdit="1"/>
          </p:cNvSpPr>
          <p:nvPr>
            <p:ph type="sldImg"/>
          </p:nvPr>
        </p:nvSpPr>
        <p:spPr>
          <a:xfrm>
            <a:off x="992188" y="768350"/>
            <a:ext cx="5114925" cy="3836988"/>
          </a:xfrm>
          <a:ln/>
        </p:spPr>
      </p:sp>
      <p:sp>
        <p:nvSpPr>
          <p:cNvPr id="248836" name="Tijdelijke aanduiding voor notities 2"/>
          <p:cNvSpPr>
            <a:spLocks noGrp="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8837" name="Tijdelijke aanduiding voor dianummer 3"/>
          <p:cNvSpPr txBox="1">
            <a:spLocks noGrp="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a:buFontTx/>
              <a:buNone/>
            </a:pPr>
            <a:fld id="{3A42E418-231C-45AB-83B3-82D9D90FE012}" type="slidenum">
              <a:rPr lang="en-US" sz="1300">
                <a:latin typeface="Arial" charset="0"/>
                <a:ea typeface="ＭＳ Ｐゴシック" pitchFamily="34" charset="-128"/>
              </a:rPr>
              <a:pPr algn="r">
                <a:buFontTx/>
                <a:buNone/>
              </a:pPr>
              <a:t>27</a:t>
            </a:fld>
            <a:endParaRPr lang="en-US" sz="1300">
              <a:latin typeface="Arial" charset="0"/>
              <a:ea typeface="ＭＳ Ｐゴシック" pitchFamily="34" charset="-128"/>
            </a:endParaRPr>
          </a:p>
        </p:txBody>
      </p:sp>
    </p:spTree>
    <p:extLst>
      <p:ext uri="{BB962C8B-B14F-4D97-AF65-F5344CB8AC3E}">
        <p14:creationId xmlns:p14="http://schemas.microsoft.com/office/powerpoint/2010/main" val="3420023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a:buFontTx/>
              <a:buNone/>
            </a:pPr>
            <a:fld id="{2AF8FDEE-2231-4FDC-A439-5A1CBC48AC46}" type="slidenum">
              <a:rPr lang="en-US" sz="1300">
                <a:latin typeface="Arial" charset="0"/>
                <a:ea typeface="ＭＳ Ｐゴシック" pitchFamily="34" charset="-128"/>
              </a:rPr>
              <a:pPr algn="r">
                <a:buFontTx/>
                <a:buNone/>
              </a:pPr>
              <a:t>28</a:t>
            </a:fld>
            <a:endParaRPr lang="en-US" sz="1300">
              <a:latin typeface="Arial" charset="0"/>
              <a:ea typeface="ＭＳ Ｐゴシック" pitchFamily="34" charset="-128"/>
            </a:endParaRPr>
          </a:p>
        </p:txBody>
      </p:sp>
      <p:sp>
        <p:nvSpPr>
          <p:cNvPr id="250883" name="Tijdelijke aanduiding voor dia-afbeelding 1"/>
          <p:cNvSpPr>
            <a:spLocks noGrp="1" noRot="1" noChangeAspect="1" noTextEdit="1"/>
          </p:cNvSpPr>
          <p:nvPr>
            <p:ph type="sldImg"/>
          </p:nvPr>
        </p:nvSpPr>
        <p:spPr>
          <a:xfrm>
            <a:off x="992188" y="768350"/>
            <a:ext cx="5114925" cy="3836988"/>
          </a:xfrm>
          <a:ln/>
        </p:spPr>
      </p:sp>
      <p:sp>
        <p:nvSpPr>
          <p:cNvPr id="250884" name="Tijdelijke aanduiding voor notities 2"/>
          <p:cNvSpPr>
            <a:spLocks noGrp="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0885" name="Tijdelijke aanduiding voor dianummer 3"/>
          <p:cNvSpPr txBox="1">
            <a:spLocks noGrp="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a:buFontTx/>
              <a:buNone/>
            </a:pPr>
            <a:fld id="{292FDD75-B64A-4984-B164-987C53FDE7AD}" type="slidenum">
              <a:rPr lang="en-US" sz="1300">
                <a:latin typeface="Arial" charset="0"/>
                <a:ea typeface="ＭＳ Ｐゴシック" pitchFamily="34" charset="-128"/>
              </a:rPr>
              <a:pPr algn="r">
                <a:buFontTx/>
                <a:buNone/>
              </a:pPr>
              <a:t>28</a:t>
            </a:fld>
            <a:endParaRPr lang="en-US" sz="1300">
              <a:latin typeface="Arial" charset="0"/>
              <a:ea typeface="ＭＳ Ｐゴシック" pitchFamily="34" charset="-128"/>
            </a:endParaRPr>
          </a:p>
        </p:txBody>
      </p:sp>
    </p:spTree>
    <p:extLst>
      <p:ext uri="{BB962C8B-B14F-4D97-AF65-F5344CB8AC3E}">
        <p14:creationId xmlns:p14="http://schemas.microsoft.com/office/powerpoint/2010/main" val="1160244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a:buFontTx/>
              <a:buNone/>
            </a:pPr>
            <a:fld id="{91EF07C0-C1F3-4D66-A1CC-DAEC109BB0C8}" type="slidenum">
              <a:rPr lang="en-US" sz="1300">
                <a:latin typeface="Arial" charset="0"/>
                <a:ea typeface="ＭＳ Ｐゴシック" pitchFamily="34" charset="-128"/>
              </a:rPr>
              <a:pPr algn="r">
                <a:buFontTx/>
                <a:buNone/>
              </a:pPr>
              <a:t>29</a:t>
            </a:fld>
            <a:endParaRPr lang="en-US" sz="1300">
              <a:latin typeface="Arial" charset="0"/>
              <a:ea typeface="ＭＳ Ｐゴシック" pitchFamily="34" charset="-128"/>
            </a:endParaRPr>
          </a:p>
        </p:txBody>
      </p:sp>
      <p:sp>
        <p:nvSpPr>
          <p:cNvPr id="252931" name="Tijdelijke aanduiding voor dia-afbeelding 1"/>
          <p:cNvSpPr>
            <a:spLocks noGrp="1" noRot="1" noChangeAspect="1" noTextEdit="1"/>
          </p:cNvSpPr>
          <p:nvPr>
            <p:ph type="sldImg"/>
          </p:nvPr>
        </p:nvSpPr>
        <p:spPr>
          <a:xfrm>
            <a:off x="992188" y="768350"/>
            <a:ext cx="5114925" cy="3836988"/>
          </a:xfrm>
          <a:ln/>
        </p:spPr>
      </p:sp>
      <p:sp>
        <p:nvSpPr>
          <p:cNvPr id="252932" name="Tijdelijke aanduiding voor notities 2"/>
          <p:cNvSpPr>
            <a:spLocks noGrp="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2933" name="Tijdelijke aanduiding voor dianummer 3"/>
          <p:cNvSpPr txBox="1">
            <a:spLocks noGrp="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a:buFontTx/>
              <a:buNone/>
            </a:pPr>
            <a:fld id="{228F1167-2D26-4CA1-9E68-5F73BCE58DAC}" type="slidenum">
              <a:rPr lang="en-US" sz="1300">
                <a:latin typeface="Arial" charset="0"/>
                <a:ea typeface="ＭＳ Ｐゴシック" pitchFamily="34" charset="-128"/>
              </a:rPr>
              <a:pPr algn="r">
                <a:buFontTx/>
                <a:buNone/>
              </a:pPr>
              <a:t>29</a:t>
            </a:fld>
            <a:endParaRPr lang="en-US" sz="1300">
              <a:latin typeface="Arial" charset="0"/>
              <a:ea typeface="ＭＳ Ｐゴシック" pitchFamily="34" charset="-128"/>
            </a:endParaRPr>
          </a:p>
        </p:txBody>
      </p:sp>
    </p:spTree>
    <p:extLst>
      <p:ext uri="{BB962C8B-B14F-4D97-AF65-F5344CB8AC3E}">
        <p14:creationId xmlns:p14="http://schemas.microsoft.com/office/powerpoint/2010/main" val="181051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500">
                <a:solidFill>
                  <a:schemeClr val="bg2"/>
                </a:solidFill>
                <a:latin typeface="Georgia" pitchFamily="18" charset="0"/>
                <a:ea typeface="MS PGothic" pitchFamily="34" charset="-128"/>
              </a:defRPr>
            </a:lvl1pPr>
            <a:lvl2pPr marL="742950" indent="-285750" defTabSz="990600" eaLnBrk="0" hangingPunct="0">
              <a:defRPr sz="2500">
                <a:solidFill>
                  <a:schemeClr val="bg2"/>
                </a:solidFill>
                <a:latin typeface="Georgia" pitchFamily="18" charset="0"/>
                <a:ea typeface="MS PGothic" pitchFamily="34" charset="-128"/>
              </a:defRPr>
            </a:lvl2pPr>
            <a:lvl3pPr marL="1143000" indent="-228600" defTabSz="990600" eaLnBrk="0" hangingPunct="0">
              <a:defRPr sz="2500">
                <a:solidFill>
                  <a:schemeClr val="bg2"/>
                </a:solidFill>
                <a:latin typeface="Georgia" pitchFamily="18" charset="0"/>
                <a:ea typeface="MS PGothic" pitchFamily="34" charset="-128"/>
              </a:defRPr>
            </a:lvl3pPr>
            <a:lvl4pPr marL="1600200" indent="-228600" defTabSz="990600" eaLnBrk="0" hangingPunct="0">
              <a:defRPr sz="2500">
                <a:solidFill>
                  <a:schemeClr val="bg2"/>
                </a:solidFill>
                <a:latin typeface="Georgia" pitchFamily="18" charset="0"/>
                <a:ea typeface="MS PGothic" pitchFamily="34" charset="-128"/>
              </a:defRPr>
            </a:lvl4pPr>
            <a:lvl5pPr marL="2057400" indent="-228600" defTabSz="990600" eaLnBrk="0" hangingPunct="0">
              <a:defRPr sz="2500">
                <a:solidFill>
                  <a:schemeClr val="bg2"/>
                </a:solidFill>
                <a:latin typeface="Georgia" pitchFamily="18" charset="0"/>
                <a:ea typeface="MS PGothic" pitchFamily="34" charset="-128"/>
              </a:defRPr>
            </a:lvl5pPr>
            <a:lvl6pPr marL="25146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fld id="{88D52BC5-61C4-4DC3-8C60-FEB723901730}" type="slidenum">
              <a:rPr lang="en-US" sz="1300" smtClean="0">
                <a:solidFill>
                  <a:schemeClr val="tx1"/>
                </a:solidFill>
                <a:latin typeface="Arial" pitchFamily="34" charset="0"/>
              </a:rPr>
              <a:pPr/>
              <a:t>3</a:t>
            </a:fld>
            <a:endParaRPr lang="en-US" sz="1300" smtClean="0">
              <a:solidFill>
                <a:schemeClr val="tx1"/>
              </a:solidFill>
              <a:latin typeface="Arial" pitchFamily="34" charset="0"/>
            </a:endParaRPr>
          </a:p>
        </p:txBody>
      </p:sp>
      <p:sp>
        <p:nvSpPr>
          <p:cNvPr id="62467" name="Rectangle 2"/>
          <p:cNvSpPr>
            <a:spLocks noGrp="1" noRot="1" noChangeAspect="1" noChangeArrowheads="1" noTextEdit="1"/>
          </p:cNvSpPr>
          <p:nvPr>
            <p:ph type="sldImg"/>
          </p:nvPr>
        </p:nvSpPr>
        <p:spPr>
          <a:xfrm>
            <a:off x="992188" y="768350"/>
            <a:ext cx="5116512" cy="3836988"/>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dirty="0" err="1" smtClean="0"/>
              <a:t>Ferris</a:t>
            </a:r>
            <a:r>
              <a:rPr lang="de-DE" dirty="0" smtClean="0"/>
              <a:t> </a:t>
            </a:r>
            <a:r>
              <a:rPr lang="de-DE" dirty="0" err="1" smtClean="0"/>
              <a:t>Wheel</a:t>
            </a:r>
            <a:r>
              <a:rPr lang="de-DE" dirty="0" smtClean="0"/>
              <a:t> Illusion. </a:t>
            </a:r>
            <a:r>
              <a:rPr lang="de-DE" dirty="0" err="1" smtClean="0"/>
              <a:t>If</a:t>
            </a:r>
            <a:r>
              <a:rPr lang="de-DE" dirty="0" smtClean="0"/>
              <a:t> </a:t>
            </a:r>
            <a:r>
              <a:rPr lang="de-DE" dirty="0" err="1" smtClean="0"/>
              <a:t>you</a:t>
            </a:r>
            <a:r>
              <a:rPr lang="de-DE" dirty="0" smtClean="0"/>
              <a:t> do not </a:t>
            </a:r>
            <a:r>
              <a:rPr lang="de-DE" dirty="0" err="1" smtClean="0"/>
              <a:t>see</a:t>
            </a:r>
            <a:r>
              <a:rPr lang="de-DE" dirty="0" smtClean="0"/>
              <a:t> </a:t>
            </a:r>
            <a:r>
              <a:rPr lang="de-DE" dirty="0" err="1" smtClean="0"/>
              <a:t>it</a:t>
            </a:r>
            <a:r>
              <a:rPr lang="de-DE" dirty="0" smtClean="0"/>
              <a:t>, </a:t>
            </a:r>
            <a:r>
              <a:rPr lang="de-DE" dirty="0" err="1" smtClean="0"/>
              <a:t>you</a:t>
            </a:r>
            <a:r>
              <a:rPr lang="de-DE" dirty="0" smtClean="0"/>
              <a:t> </a:t>
            </a:r>
            <a:r>
              <a:rPr lang="de-DE" dirty="0" err="1" smtClean="0"/>
              <a:t>should</a:t>
            </a:r>
            <a:r>
              <a:rPr lang="de-DE" dirty="0" smtClean="0"/>
              <a:t> </a:t>
            </a:r>
            <a:r>
              <a:rPr lang="de-DE" dirty="0" err="1" smtClean="0"/>
              <a:t>see</a:t>
            </a:r>
            <a:r>
              <a:rPr lang="de-DE" dirty="0" smtClean="0"/>
              <a:t> a </a:t>
            </a:r>
            <a:r>
              <a:rPr lang="de-DE" dirty="0" err="1" smtClean="0"/>
              <a:t>doctor</a:t>
            </a:r>
            <a:r>
              <a:rPr lang="de-DE" dirty="0" smtClean="0"/>
              <a:t>.</a:t>
            </a:r>
          </a:p>
        </p:txBody>
      </p:sp>
    </p:spTree>
    <p:extLst>
      <p:ext uri="{BB962C8B-B14F-4D97-AF65-F5344CB8AC3E}">
        <p14:creationId xmlns:p14="http://schemas.microsoft.com/office/powerpoint/2010/main" val="3144161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a:buFontTx/>
              <a:buNone/>
            </a:pPr>
            <a:fld id="{2FBED4F6-1E26-4F8C-AB32-41DC15FC95FE}" type="slidenum">
              <a:rPr lang="en-US" sz="1300">
                <a:latin typeface="Arial" charset="0"/>
                <a:ea typeface="ＭＳ Ｐゴシック" pitchFamily="34" charset="-128"/>
              </a:rPr>
              <a:pPr algn="r">
                <a:buFontTx/>
                <a:buNone/>
              </a:pPr>
              <a:t>30</a:t>
            </a:fld>
            <a:endParaRPr lang="en-US" sz="1300">
              <a:latin typeface="Arial" charset="0"/>
              <a:ea typeface="ＭＳ Ｐゴシック" pitchFamily="34" charset="-128"/>
            </a:endParaRPr>
          </a:p>
        </p:txBody>
      </p:sp>
      <p:sp>
        <p:nvSpPr>
          <p:cNvPr id="257027"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a:buFontTx/>
              <a:buNone/>
            </a:pPr>
            <a:fld id="{DD1003E9-6245-410B-97B8-FEB16035B42A}" type="slidenum">
              <a:rPr lang="en-US" sz="1300">
                <a:latin typeface="Arial" charset="0"/>
                <a:ea typeface="ＭＳ Ｐゴシック" pitchFamily="34" charset="-128"/>
              </a:rPr>
              <a:pPr algn="r">
                <a:buFontTx/>
                <a:buNone/>
              </a:pPr>
              <a:t>30</a:t>
            </a:fld>
            <a:endParaRPr lang="en-US" sz="1300">
              <a:latin typeface="Arial" charset="0"/>
              <a:ea typeface="ＭＳ Ｐゴシック" pitchFamily="34" charset="-128"/>
            </a:endParaRPr>
          </a:p>
        </p:txBody>
      </p:sp>
      <p:sp>
        <p:nvSpPr>
          <p:cNvPr id="257028" name="Rectangle 2"/>
          <p:cNvSpPr>
            <a:spLocks noGrp="1" noRot="1" noChangeAspect="1" noChangeArrowheads="1" noTextEdit="1"/>
          </p:cNvSpPr>
          <p:nvPr>
            <p:ph type="sldImg"/>
          </p:nvPr>
        </p:nvSpPr>
        <p:spPr>
          <a:xfrm>
            <a:off x="992188" y="768350"/>
            <a:ext cx="5114925" cy="3836988"/>
          </a:xfrm>
          <a:ln/>
        </p:spPr>
      </p:sp>
      <p:sp>
        <p:nvSpPr>
          <p:cNvPr id="257029"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5615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500">
                <a:solidFill>
                  <a:schemeClr val="bg2"/>
                </a:solidFill>
                <a:latin typeface="Georgia" pitchFamily="18" charset="0"/>
                <a:ea typeface="MS PGothic" pitchFamily="34" charset="-128"/>
              </a:defRPr>
            </a:lvl1pPr>
            <a:lvl2pPr marL="742950" indent="-285750" defTabSz="990600" eaLnBrk="0" hangingPunct="0">
              <a:defRPr sz="2500">
                <a:solidFill>
                  <a:schemeClr val="bg2"/>
                </a:solidFill>
                <a:latin typeface="Georgia" pitchFamily="18" charset="0"/>
                <a:ea typeface="MS PGothic" pitchFamily="34" charset="-128"/>
              </a:defRPr>
            </a:lvl2pPr>
            <a:lvl3pPr marL="1143000" indent="-228600" defTabSz="990600" eaLnBrk="0" hangingPunct="0">
              <a:defRPr sz="2500">
                <a:solidFill>
                  <a:schemeClr val="bg2"/>
                </a:solidFill>
                <a:latin typeface="Georgia" pitchFamily="18" charset="0"/>
                <a:ea typeface="MS PGothic" pitchFamily="34" charset="-128"/>
              </a:defRPr>
            </a:lvl3pPr>
            <a:lvl4pPr marL="1600200" indent="-228600" defTabSz="990600" eaLnBrk="0" hangingPunct="0">
              <a:defRPr sz="2500">
                <a:solidFill>
                  <a:schemeClr val="bg2"/>
                </a:solidFill>
                <a:latin typeface="Georgia" pitchFamily="18" charset="0"/>
                <a:ea typeface="MS PGothic" pitchFamily="34" charset="-128"/>
              </a:defRPr>
            </a:lvl4pPr>
            <a:lvl5pPr marL="2057400" indent="-228600" defTabSz="990600" eaLnBrk="0" hangingPunct="0">
              <a:defRPr sz="2500">
                <a:solidFill>
                  <a:schemeClr val="bg2"/>
                </a:solidFill>
                <a:latin typeface="Georgia" pitchFamily="18" charset="0"/>
                <a:ea typeface="MS PGothic" pitchFamily="34" charset="-128"/>
              </a:defRPr>
            </a:lvl5pPr>
            <a:lvl6pPr marL="25146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fld id="{28E2879F-A0DD-4BEF-9F6C-0FBB7494749C}" type="slidenum">
              <a:rPr lang="en-US" sz="1300" smtClean="0">
                <a:solidFill>
                  <a:schemeClr val="tx1"/>
                </a:solidFill>
                <a:latin typeface="Arial" pitchFamily="34" charset="0"/>
              </a:rPr>
              <a:pPr/>
              <a:t>31</a:t>
            </a:fld>
            <a:endParaRPr lang="en-US" sz="1300" smtClean="0">
              <a:solidFill>
                <a:schemeClr val="tx1"/>
              </a:solidFill>
              <a:latin typeface="Arial" pitchFamily="34" charset="0"/>
            </a:endParaRPr>
          </a:p>
        </p:txBody>
      </p:sp>
      <p:sp>
        <p:nvSpPr>
          <p:cNvPr id="86019"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500">
                <a:solidFill>
                  <a:schemeClr val="bg2"/>
                </a:solidFill>
                <a:latin typeface="Georgia" pitchFamily="18" charset="0"/>
                <a:ea typeface="MS PGothic" pitchFamily="34" charset="-128"/>
              </a:defRPr>
            </a:lvl1pPr>
            <a:lvl2pPr marL="742950" indent="-285750" defTabSz="990600" eaLnBrk="0" hangingPunct="0">
              <a:defRPr sz="2500">
                <a:solidFill>
                  <a:schemeClr val="bg2"/>
                </a:solidFill>
                <a:latin typeface="Georgia" pitchFamily="18" charset="0"/>
                <a:ea typeface="MS PGothic" pitchFamily="34" charset="-128"/>
              </a:defRPr>
            </a:lvl2pPr>
            <a:lvl3pPr marL="1143000" indent="-228600" defTabSz="990600" eaLnBrk="0" hangingPunct="0">
              <a:defRPr sz="2500">
                <a:solidFill>
                  <a:schemeClr val="bg2"/>
                </a:solidFill>
                <a:latin typeface="Georgia" pitchFamily="18" charset="0"/>
                <a:ea typeface="MS PGothic" pitchFamily="34" charset="-128"/>
              </a:defRPr>
            </a:lvl3pPr>
            <a:lvl4pPr marL="1600200" indent="-228600" defTabSz="990600" eaLnBrk="0" hangingPunct="0">
              <a:defRPr sz="2500">
                <a:solidFill>
                  <a:schemeClr val="bg2"/>
                </a:solidFill>
                <a:latin typeface="Georgia" pitchFamily="18" charset="0"/>
                <a:ea typeface="MS PGothic" pitchFamily="34" charset="-128"/>
              </a:defRPr>
            </a:lvl4pPr>
            <a:lvl5pPr marL="2057400" indent="-228600" defTabSz="990600" eaLnBrk="0" hangingPunct="0">
              <a:defRPr sz="2500">
                <a:solidFill>
                  <a:schemeClr val="bg2"/>
                </a:solidFill>
                <a:latin typeface="Georgia" pitchFamily="18" charset="0"/>
                <a:ea typeface="MS PGothic" pitchFamily="34" charset="-128"/>
              </a:defRPr>
            </a:lvl5pPr>
            <a:lvl6pPr marL="25146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algn="r">
              <a:spcBef>
                <a:spcPct val="0"/>
              </a:spcBef>
              <a:buFontTx/>
              <a:buNone/>
            </a:pPr>
            <a:fld id="{300C39FF-D62A-4B2C-9D4B-49A3E035E875}" type="slidenum">
              <a:rPr lang="en-US" sz="1300">
                <a:solidFill>
                  <a:schemeClr val="tx1"/>
                </a:solidFill>
                <a:latin typeface="Arial" pitchFamily="34" charset="0"/>
              </a:rPr>
              <a:pPr algn="r">
                <a:spcBef>
                  <a:spcPct val="0"/>
                </a:spcBef>
                <a:buFontTx/>
                <a:buNone/>
              </a:pPr>
              <a:t>31</a:t>
            </a:fld>
            <a:endParaRPr lang="en-US" sz="1300">
              <a:solidFill>
                <a:schemeClr val="tx1"/>
              </a:solidFill>
              <a:latin typeface="Arial" pitchFamily="34" charset="0"/>
            </a:endParaRPr>
          </a:p>
        </p:txBody>
      </p:sp>
      <p:sp>
        <p:nvSpPr>
          <p:cNvPr id="86020" name="Tijdelijke aanduiding voor dia-afbeelding 1"/>
          <p:cNvSpPr>
            <a:spLocks noGrp="1" noRot="1" noChangeAspect="1" noTextEdit="1"/>
          </p:cNvSpPr>
          <p:nvPr>
            <p:ph type="sldImg"/>
          </p:nvPr>
        </p:nvSpPr>
        <p:spPr>
          <a:xfrm>
            <a:off x="992188" y="768350"/>
            <a:ext cx="5116512" cy="3836988"/>
          </a:xfrm>
          <a:ln/>
        </p:spPr>
      </p:sp>
      <p:sp>
        <p:nvSpPr>
          <p:cNvPr id="8602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
        <p:nvSpPr>
          <p:cNvPr id="86022" name="Tijdelijke aanduiding voor dianummer 3"/>
          <p:cNvSpPr txBox="1">
            <a:spLocks noGrp="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500">
                <a:solidFill>
                  <a:schemeClr val="bg2"/>
                </a:solidFill>
                <a:latin typeface="Georgia" pitchFamily="18" charset="0"/>
                <a:ea typeface="MS PGothic" pitchFamily="34" charset="-128"/>
              </a:defRPr>
            </a:lvl1pPr>
            <a:lvl2pPr marL="742950" indent="-285750" defTabSz="990600" eaLnBrk="0" hangingPunct="0">
              <a:defRPr sz="2500">
                <a:solidFill>
                  <a:schemeClr val="bg2"/>
                </a:solidFill>
                <a:latin typeface="Georgia" pitchFamily="18" charset="0"/>
                <a:ea typeface="MS PGothic" pitchFamily="34" charset="-128"/>
              </a:defRPr>
            </a:lvl2pPr>
            <a:lvl3pPr marL="1143000" indent="-228600" defTabSz="990600" eaLnBrk="0" hangingPunct="0">
              <a:defRPr sz="2500">
                <a:solidFill>
                  <a:schemeClr val="bg2"/>
                </a:solidFill>
                <a:latin typeface="Georgia" pitchFamily="18" charset="0"/>
                <a:ea typeface="MS PGothic" pitchFamily="34" charset="-128"/>
              </a:defRPr>
            </a:lvl3pPr>
            <a:lvl4pPr marL="1600200" indent="-228600" defTabSz="990600" eaLnBrk="0" hangingPunct="0">
              <a:defRPr sz="2500">
                <a:solidFill>
                  <a:schemeClr val="bg2"/>
                </a:solidFill>
                <a:latin typeface="Georgia" pitchFamily="18" charset="0"/>
                <a:ea typeface="MS PGothic" pitchFamily="34" charset="-128"/>
              </a:defRPr>
            </a:lvl4pPr>
            <a:lvl5pPr marL="2057400" indent="-228600" defTabSz="990600" eaLnBrk="0" hangingPunct="0">
              <a:defRPr sz="2500">
                <a:solidFill>
                  <a:schemeClr val="bg2"/>
                </a:solidFill>
                <a:latin typeface="Georgia" pitchFamily="18" charset="0"/>
                <a:ea typeface="MS PGothic" pitchFamily="34" charset="-128"/>
              </a:defRPr>
            </a:lvl5pPr>
            <a:lvl6pPr marL="25146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algn="r">
              <a:spcBef>
                <a:spcPct val="0"/>
              </a:spcBef>
              <a:buFontTx/>
              <a:buNone/>
            </a:pPr>
            <a:fld id="{FA255088-E2C1-480B-90C5-7AFB1F14B2C9}" type="slidenum">
              <a:rPr lang="en-US" sz="1300">
                <a:solidFill>
                  <a:schemeClr val="tx1"/>
                </a:solidFill>
                <a:latin typeface="Arial" pitchFamily="34" charset="0"/>
              </a:rPr>
              <a:pPr algn="r">
                <a:spcBef>
                  <a:spcPct val="0"/>
                </a:spcBef>
                <a:buFontTx/>
                <a:buNone/>
              </a:pPr>
              <a:t>31</a:t>
            </a:fld>
            <a:endParaRPr lang="en-US" sz="1300">
              <a:solidFill>
                <a:schemeClr val="tx1"/>
              </a:solidFill>
              <a:latin typeface="Arial" pitchFamily="34" charset="0"/>
            </a:endParaRPr>
          </a:p>
        </p:txBody>
      </p:sp>
    </p:spTree>
    <p:extLst>
      <p:ext uri="{BB962C8B-B14F-4D97-AF65-F5344CB8AC3E}">
        <p14:creationId xmlns:p14="http://schemas.microsoft.com/office/powerpoint/2010/main" val="4248646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fld id="{2C414CD8-3143-43B4-85F7-C3B96F622E97}" type="slidenum">
              <a:rPr lang="en-US" sz="1300">
                <a:latin typeface="Arial" charset="0"/>
                <a:ea typeface="ＭＳ Ｐゴシック" pitchFamily="34" charset="-128"/>
              </a:rPr>
              <a:pPr algn="r" eaLnBrk="1" hangingPunct="1">
                <a:buFontTx/>
                <a:buNone/>
              </a:pPr>
              <a:t>32</a:t>
            </a:fld>
            <a:endParaRPr lang="en-US" sz="1300">
              <a:latin typeface="Arial" charset="0"/>
              <a:ea typeface="ＭＳ Ｐゴシック" pitchFamily="34" charset="-128"/>
            </a:endParaRPr>
          </a:p>
        </p:txBody>
      </p:sp>
      <p:sp>
        <p:nvSpPr>
          <p:cNvPr id="323587" name="Rectangle 2"/>
          <p:cNvSpPr>
            <a:spLocks noGrp="1" noRot="1" noChangeAspect="1" noChangeArrowheads="1" noTextEdit="1"/>
          </p:cNvSpPr>
          <p:nvPr>
            <p:ph type="sldImg"/>
          </p:nvPr>
        </p:nvSpPr>
        <p:spPr>
          <a:xfrm>
            <a:off x="992188" y="768350"/>
            <a:ext cx="5116512" cy="3836988"/>
          </a:xfrm>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73827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a:xfrm>
            <a:off x="992188" y="768350"/>
            <a:ext cx="5114925" cy="3836988"/>
          </a:xfrm>
          <a:ln/>
        </p:spPr>
      </p:sp>
      <p:sp>
        <p:nvSpPr>
          <p:cNvPr id="6861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
        <p:nvSpPr>
          <p:cNvPr id="68612"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eaLnBrk="1" hangingPunct="1">
              <a:buFontTx/>
              <a:buNone/>
            </a:pPr>
            <a:fld id="{49B783A4-4282-4795-BEE6-BBEEEFA36202}" type="slidenum">
              <a:rPr lang="en-US" sz="1300">
                <a:latin typeface="Arial" panose="020B0604020202020204" pitchFamily="34" charset="0"/>
              </a:rPr>
              <a:pPr algn="r" eaLnBrk="1" hangingPunct="1">
                <a:buFontTx/>
                <a:buNone/>
              </a:pPr>
              <a:t>33</a:t>
            </a:fld>
            <a:endParaRPr lang="en-US" sz="1300">
              <a:latin typeface="Arial" panose="020B0604020202020204" pitchFamily="34" charset="0"/>
            </a:endParaRPr>
          </a:p>
        </p:txBody>
      </p:sp>
      <p:sp>
        <p:nvSpPr>
          <p:cNvPr id="68613"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algn="r" eaLnBrk="1" hangingPunct="1">
              <a:buFontTx/>
              <a:buNone/>
            </a:pPr>
            <a:endParaRPr lang="en-US" sz="1300">
              <a:latin typeface="Arial" panose="020B0604020202020204" pitchFamily="34" charset="0"/>
            </a:endParaRPr>
          </a:p>
        </p:txBody>
      </p:sp>
    </p:spTree>
    <p:extLst>
      <p:ext uri="{BB962C8B-B14F-4D97-AF65-F5344CB8AC3E}">
        <p14:creationId xmlns:p14="http://schemas.microsoft.com/office/powerpoint/2010/main" val="1189323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a:xfrm>
            <a:off x="992188" y="768350"/>
            <a:ext cx="5114925" cy="3836988"/>
          </a:xfrm>
          <a:ln/>
        </p:spPr>
      </p:sp>
      <p:sp>
        <p:nvSpPr>
          <p:cNvPr id="6963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
        <p:nvSpPr>
          <p:cNvPr id="6963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fld id="{4E3A7E6B-7817-459F-A99B-59E51CD49FBC}" type="slidenum">
              <a:rPr lang="en-US" sz="1300">
                <a:latin typeface="Arial" panose="020B0604020202020204" pitchFamily="34" charset="0"/>
              </a:rPr>
              <a:pPr eaLnBrk="1" hangingPunct="1"/>
              <a:t>34</a:t>
            </a:fld>
            <a:endParaRPr lang="en-US" sz="1300">
              <a:latin typeface="Arial" panose="020B0604020202020204" pitchFamily="34" charset="0"/>
            </a:endParaRPr>
          </a:p>
        </p:txBody>
      </p:sp>
      <p:sp>
        <p:nvSpPr>
          <p:cNvPr id="69637" name="Tijdelijke aanduiding voor datum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endParaRPr lang="en-US" sz="1300" smtClean="0">
              <a:latin typeface="Arial" panose="020B0604020202020204" pitchFamily="34" charset="0"/>
            </a:endParaRPr>
          </a:p>
        </p:txBody>
      </p:sp>
    </p:spTree>
    <p:extLst>
      <p:ext uri="{BB962C8B-B14F-4D97-AF65-F5344CB8AC3E}">
        <p14:creationId xmlns:p14="http://schemas.microsoft.com/office/powerpoint/2010/main" val="330138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a:xfrm>
            <a:off x="992188" y="768350"/>
            <a:ext cx="5114925" cy="3836988"/>
          </a:xfrm>
          <a:ln/>
        </p:spPr>
      </p:sp>
      <p:sp>
        <p:nvSpPr>
          <p:cNvPr id="7065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
        <p:nvSpPr>
          <p:cNvPr id="706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fld id="{F228DD0F-5C8F-45FF-9FB4-9CC318C47FF6}" type="slidenum">
              <a:rPr lang="de-DE" sz="1300">
                <a:latin typeface="Arial" panose="020B0604020202020204" pitchFamily="34" charset="0"/>
              </a:rPr>
              <a:pPr eaLnBrk="1" hangingPunct="1"/>
              <a:t>35</a:t>
            </a:fld>
            <a:endParaRPr lang="de-DE" sz="1300">
              <a:latin typeface="Arial" panose="020B0604020202020204" pitchFamily="34" charset="0"/>
            </a:endParaRPr>
          </a:p>
        </p:txBody>
      </p:sp>
      <p:sp>
        <p:nvSpPr>
          <p:cNvPr id="70661" name="Tijdelijke aanduiding voor datum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endParaRPr lang="en-US" sz="1300" smtClean="0">
              <a:latin typeface="Arial" panose="020B0604020202020204" pitchFamily="34" charset="0"/>
            </a:endParaRPr>
          </a:p>
        </p:txBody>
      </p:sp>
    </p:spTree>
    <p:extLst>
      <p:ext uri="{BB962C8B-B14F-4D97-AF65-F5344CB8AC3E}">
        <p14:creationId xmlns:p14="http://schemas.microsoft.com/office/powerpoint/2010/main" val="2016887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a:xfrm>
            <a:off x="992188" y="768350"/>
            <a:ext cx="5114925" cy="3836988"/>
          </a:xfrm>
          <a:ln/>
        </p:spPr>
      </p:sp>
      <p:sp>
        <p:nvSpPr>
          <p:cNvPr id="716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
        <p:nvSpPr>
          <p:cNvPr id="7168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fld id="{425CEC67-DA92-4209-B59B-F0D79078419D}" type="slidenum">
              <a:rPr lang="de-DE" sz="1300">
                <a:latin typeface="Arial" panose="020B0604020202020204" pitchFamily="34" charset="0"/>
              </a:rPr>
              <a:pPr eaLnBrk="1" hangingPunct="1"/>
              <a:t>36</a:t>
            </a:fld>
            <a:endParaRPr lang="de-DE" sz="1300">
              <a:latin typeface="Arial" panose="020B0604020202020204" pitchFamily="34" charset="0"/>
            </a:endParaRPr>
          </a:p>
        </p:txBody>
      </p:sp>
      <p:sp>
        <p:nvSpPr>
          <p:cNvPr id="71685" name="Tijdelijke aanduiding voor datum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ahoma" panose="020B0604030504040204" pitchFamily="34" charset="0"/>
              </a:defRPr>
            </a:lvl1pPr>
            <a:lvl2pPr marL="742950" indent="-285750" defTabSz="990600" eaLnBrk="0" hangingPunct="0">
              <a:defRPr sz="2400">
                <a:solidFill>
                  <a:schemeClr val="tx1"/>
                </a:solidFill>
                <a:latin typeface="Tahoma" panose="020B0604030504040204" pitchFamily="34" charset="0"/>
              </a:defRPr>
            </a:lvl2pPr>
            <a:lvl3pPr marL="1143000" indent="-228600" defTabSz="990600" eaLnBrk="0" hangingPunct="0">
              <a:defRPr sz="2400">
                <a:solidFill>
                  <a:schemeClr val="tx1"/>
                </a:solidFill>
                <a:latin typeface="Tahoma" panose="020B0604030504040204" pitchFamily="34" charset="0"/>
              </a:defRPr>
            </a:lvl3pPr>
            <a:lvl4pPr marL="1600200" indent="-228600" defTabSz="990600" eaLnBrk="0" hangingPunct="0">
              <a:defRPr sz="2400">
                <a:solidFill>
                  <a:schemeClr val="tx1"/>
                </a:solidFill>
                <a:latin typeface="Tahoma" panose="020B0604030504040204" pitchFamily="34" charset="0"/>
              </a:defRPr>
            </a:lvl4pPr>
            <a:lvl5pPr marL="2057400" indent="-228600" defTabSz="990600" eaLnBrk="0" hangingPunct="0">
              <a:defRPr sz="2400">
                <a:solidFill>
                  <a:schemeClr val="tx1"/>
                </a:solidFill>
                <a:latin typeface="Tahoma" panose="020B0604030504040204"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endParaRPr lang="en-US" sz="1300" smtClean="0">
              <a:latin typeface="Arial" panose="020B0604020202020204" pitchFamily="34" charset="0"/>
            </a:endParaRPr>
          </a:p>
        </p:txBody>
      </p:sp>
    </p:spTree>
    <p:extLst>
      <p:ext uri="{BB962C8B-B14F-4D97-AF65-F5344CB8AC3E}">
        <p14:creationId xmlns:p14="http://schemas.microsoft.com/office/powerpoint/2010/main" val="1534761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992188" y="768350"/>
            <a:ext cx="5114925" cy="3836988"/>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982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92188" y="768350"/>
            <a:ext cx="5114925" cy="3836988"/>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419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500">
                <a:solidFill>
                  <a:schemeClr val="bg2"/>
                </a:solidFill>
                <a:latin typeface="Georgia" pitchFamily="18" charset="0"/>
                <a:ea typeface="MS PGothic" pitchFamily="34" charset="-128"/>
              </a:defRPr>
            </a:lvl1pPr>
            <a:lvl2pPr marL="742950" indent="-285750" defTabSz="990600" eaLnBrk="0" hangingPunct="0">
              <a:defRPr sz="2500">
                <a:solidFill>
                  <a:schemeClr val="bg2"/>
                </a:solidFill>
                <a:latin typeface="Georgia" pitchFamily="18" charset="0"/>
                <a:ea typeface="MS PGothic" pitchFamily="34" charset="-128"/>
              </a:defRPr>
            </a:lvl2pPr>
            <a:lvl3pPr marL="1143000" indent="-228600" defTabSz="990600" eaLnBrk="0" hangingPunct="0">
              <a:defRPr sz="2500">
                <a:solidFill>
                  <a:schemeClr val="bg2"/>
                </a:solidFill>
                <a:latin typeface="Georgia" pitchFamily="18" charset="0"/>
                <a:ea typeface="MS PGothic" pitchFamily="34" charset="-128"/>
              </a:defRPr>
            </a:lvl3pPr>
            <a:lvl4pPr marL="1600200" indent="-228600" defTabSz="990600" eaLnBrk="0" hangingPunct="0">
              <a:defRPr sz="2500">
                <a:solidFill>
                  <a:schemeClr val="bg2"/>
                </a:solidFill>
                <a:latin typeface="Georgia" pitchFamily="18" charset="0"/>
                <a:ea typeface="MS PGothic" pitchFamily="34" charset="-128"/>
              </a:defRPr>
            </a:lvl4pPr>
            <a:lvl5pPr marL="2057400" indent="-228600" defTabSz="990600" eaLnBrk="0" hangingPunct="0">
              <a:defRPr sz="2500">
                <a:solidFill>
                  <a:schemeClr val="bg2"/>
                </a:solidFill>
                <a:latin typeface="Georgia" pitchFamily="18" charset="0"/>
                <a:ea typeface="MS PGothic" pitchFamily="34" charset="-128"/>
              </a:defRPr>
            </a:lvl5pPr>
            <a:lvl6pPr marL="25146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fld id="{28E2879F-A0DD-4BEF-9F6C-0FBB7494749C}" type="slidenum">
              <a:rPr lang="en-US" sz="1300" smtClean="0">
                <a:solidFill>
                  <a:schemeClr val="tx1"/>
                </a:solidFill>
                <a:latin typeface="Arial" pitchFamily="34" charset="0"/>
              </a:rPr>
              <a:pPr/>
              <a:t>47</a:t>
            </a:fld>
            <a:endParaRPr lang="en-US" sz="1300" smtClean="0">
              <a:solidFill>
                <a:schemeClr val="tx1"/>
              </a:solidFill>
              <a:latin typeface="Arial" pitchFamily="34" charset="0"/>
            </a:endParaRPr>
          </a:p>
        </p:txBody>
      </p:sp>
      <p:sp>
        <p:nvSpPr>
          <p:cNvPr id="86019"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500">
                <a:solidFill>
                  <a:schemeClr val="bg2"/>
                </a:solidFill>
                <a:latin typeface="Georgia" pitchFamily="18" charset="0"/>
                <a:ea typeface="MS PGothic" pitchFamily="34" charset="-128"/>
              </a:defRPr>
            </a:lvl1pPr>
            <a:lvl2pPr marL="742950" indent="-285750" defTabSz="990600" eaLnBrk="0" hangingPunct="0">
              <a:defRPr sz="2500">
                <a:solidFill>
                  <a:schemeClr val="bg2"/>
                </a:solidFill>
                <a:latin typeface="Georgia" pitchFamily="18" charset="0"/>
                <a:ea typeface="MS PGothic" pitchFamily="34" charset="-128"/>
              </a:defRPr>
            </a:lvl2pPr>
            <a:lvl3pPr marL="1143000" indent="-228600" defTabSz="990600" eaLnBrk="0" hangingPunct="0">
              <a:defRPr sz="2500">
                <a:solidFill>
                  <a:schemeClr val="bg2"/>
                </a:solidFill>
                <a:latin typeface="Georgia" pitchFamily="18" charset="0"/>
                <a:ea typeface="MS PGothic" pitchFamily="34" charset="-128"/>
              </a:defRPr>
            </a:lvl3pPr>
            <a:lvl4pPr marL="1600200" indent="-228600" defTabSz="990600" eaLnBrk="0" hangingPunct="0">
              <a:defRPr sz="2500">
                <a:solidFill>
                  <a:schemeClr val="bg2"/>
                </a:solidFill>
                <a:latin typeface="Georgia" pitchFamily="18" charset="0"/>
                <a:ea typeface="MS PGothic" pitchFamily="34" charset="-128"/>
              </a:defRPr>
            </a:lvl4pPr>
            <a:lvl5pPr marL="2057400" indent="-228600" defTabSz="990600" eaLnBrk="0" hangingPunct="0">
              <a:defRPr sz="2500">
                <a:solidFill>
                  <a:schemeClr val="bg2"/>
                </a:solidFill>
                <a:latin typeface="Georgia" pitchFamily="18" charset="0"/>
                <a:ea typeface="MS PGothic" pitchFamily="34" charset="-128"/>
              </a:defRPr>
            </a:lvl5pPr>
            <a:lvl6pPr marL="25146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algn="r">
              <a:spcBef>
                <a:spcPct val="0"/>
              </a:spcBef>
              <a:buFontTx/>
              <a:buNone/>
            </a:pPr>
            <a:fld id="{300C39FF-D62A-4B2C-9D4B-49A3E035E875}" type="slidenum">
              <a:rPr lang="en-US" sz="1300">
                <a:solidFill>
                  <a:schemeClr val="tx1"/>
                </a:solidFill>
                <a:latin typeface="Arial" pitchFamily="34" charset="0"/>
              </a:rPr>
              <a:pPr algn="r">
                <a:spcBef>
                  <a:spcPct val="0"/>
                </a:spcBef>
                <a:buFontTx/>
                <a:buNone/>
              </a:pPr>
              <a:t>47</a:t>
            </a:fld>
            <a:endParaRPr lang="en-US" sz="1300">
              <a:solidFill>
                <a:schemeClr val="tx1"/>
              </a:solidFill>
              <a:latin typeface="Arial" pitchFamily="34" charset="0"/>
            </a:endParaRPr>
          </a:p>
        </p:txBody>
      </p:sp>
      <p:sp>
        <p:nvSpPr>
          <p:cNvPr id="86020" name="Tijdelijke aanduiding voor dia-afbeelding 1"/>
          <p:cNvSpPr>
            <a:spLocks noGrp="1" noRot="1" noChangeAspect="1" noTextEdit="1"/>
          </p:cNvSpPr>
          <p:nvPr>
            <p:ph type="sldImg"/>
          </p:nvPr>
        </p:nvSpPr>
        <p:spPr>
          <a:xfrm>
            <a:off x="992188" y="768350"/>
            <a:ext cx="5116512" cy="3836988"/>
          </a:xfrm>
          <a:ln/>
        </p:spPr>
      </p:sp>
      <p:sp>
        <p:nvSpPr>
          <p:cNvPr id="8602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
        <p:nvSpPr>
          <p:cNvPr id="86022" name="Tijdelijke aanduiding voor dianummer 3"/>
          <p:cNvSpPr txBox="1">
            <a:spLocks noGrp="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500">
                <a:solidFill>
                  <a:schemeClr val="bg2"/>
                </a:solidFill>
                <a:latin typeface="Georgia" pitchFamily="18" charset="0"/>
                <a:ea typeface="MS PGothic" pitchFamily="34" charset="-128"/>
              </a:defRPr>
            </a:lvl1pPr>
            <a:lvl2pPr marL="742950" indent="-285750" defTabSz="990600" eaLnBrk="0" hangingPunct="0">
              <a:defRPr sz="2500">
                <a:solidFill>
                  <a:schemeClr val="bg2"/>
                </a:solidFill>
                <a:latin typeface="Georgia" pitchFamily="18" charset="0"/>
                <a:ea typeface="MS PGothic" pitchFamily="34" charset="-128"/>
              </a:defRPr>
            </a:lvl2pPr>
            <a:lvl3pPr marL="1143000" indent="-228600" defTabSz="990600" eaLnBrk="0" hangingPunct="0">
              <a:defRPr sz="2500">
                <a:solidFill>
                  <a:schemeClr val="bg2"/>
                </a:solidFill>
                <a:latin typeface="Georgia" pitchFamily="18" charset="0"/>
                <a:ea typeface="MS PGothic" pitchFamily="34" charset="-128"/>
              </a:defRPr>
            </a:lvl3pPr>
            <a:lvl4pPr marL="1600200" indent="-228600" defTabSz="990600" eaLnBrk="0" hangingPunct="0">
              <a:defRPr sz="2500">
                <a:solidFill>
                  <a:schemeClr val="bg2"/>
                </a:solidFill>
                <a:latin typeface="Georgia" pitchFamily="18" charset="0"/>
                <a:ea typeface="MS PGothic" pitchFamily="34" charset="-128"/>
              </a:defRPr>
            </a:lvl4pPr>
            <a:lvl5pPr marL="2057400" indent="-228600" defTabSz="990600" eaLnBrk="0" hangingPunct="0">
              <a:defRPr sz="2500">
                <a:solidFill>
                  <a:schemeClr val="bg2"/>
                </a:solidFill>
                <a:latin typeface="Georgia" pitchFamily="18" charset="0"/>
                <a:ea typeface="MS PGothic" pitchFamily="34" charset="-128"/>
              </a:defRPr>
            </a:lvl5pPr>
            <a:lvl6pPr marL="25146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algn="r">
              <a:spcBef>
                <a:spcPct val="0"/>
              </a:spcBef>
              <a:buFontTx/>
              <a:buNone/>
            </a:pPr>
            <a:fld id="{FA255088-E2C1-480B-90C5-7AFB1F14B2C9}" type="slidenum">
              <a:rPr lang="en-US" sz="1300">
                <a:solidFill>
                  <a:schemeClr val="tx1"/>
                </a:solidFill>
                <a:latin typeface="Arial" pitchFamily="34" charset="0"/>
              </a:rPr>
              <a:pPr algn="r">
                <a:spcBef>
                  <a:spcPct val="0"/>
                </a:spcBef>
                <a:buFontTx/>
                <a:buNone/>
              </a:pPr>
              <a:t>47</a:t>
            </a:fld>
            <a:endParaRPr lang="en-US" sz="1300">
              <a:solidFill>
                <a:schemeClr val="tx1"/>
              </a:solidFill>
              <a:latin typeface="Arial" pitchFamily="34" charset="0"/>
            </a:endParaRPr>
          </a:p>
        </p:txBody>
      </p:sp>
    </p:spTree>
    <p:extLst>
      <p:ext uri="{BB962C8B-B14F-4D97-AF65-F5344CB8AC3E}">
        <p14:creationId xmlns:p14="http://schemas.microsoft.com/office/powerpoint/2010/main" val="362192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fld id="{2C414CD8-3143-43B4-85F7-C3B96F622E97}" type="slidenum">
              <a:rPr lang="en-US" sz="1300">
                <a:latin typeface="Arial" charset="0"/>
                <a:ea typeface="ＭＳ Ｐゴシック" pitchFamily="34" charset="-128"/>
              </a:rPr>
              <a:pPr algn="r" eaLnBrk="1" hangingPunct="1">
                <a:buFontTx/>
                <a:buNone/>
              </a:pPr>
              <a:t>4</a:t>
            </a:fld>
            <a:endParaRPr lang="en-US" sz="1300">
              <a:latin typeface="Arial" charset="0"/>
              <a:ea typeface="ＭＳ Ｐゴシック" pitchFamily="34" charset="-128"/>
            </a:endParaRPr>
          </a:p>
        </p:txBody>
      </p:sp>
      <p:sp>
        <p:nvSpPr>
          <p:cNvPr id="323587" name="Rectangle 2"/>
          <p:cNvSpPr>
            <a:spLocks noGrp="1" noRot="1" noChangeAspect="1" noChangeArrowheads="1" noTextEdit="1"/>
          </p:cNvSpPr>
          <p:nvPr>
            <p:ph type="sldImg"/>
          </p:nvPr>
        </p:nvSpPr>
        <p:spPr>
          <a:xfrm>
            <a:off x="992188" y="768350"/>
            <a:ext cx="5116512" cy="3836988"/>
          </a:xfrm>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44512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de-DE"/>
          </a:p>
        </p:txBody>
      </p:sp>
      <p:sp>
        <p:nvSpPr>
          <p:cNvPr id="4" name="Tijdelijke aanduiding voor datum 3"/>
          <p:cNvSpPr>
            <a:spLocks noGrp="1"/>
          </p:cNvSpPr>
          <p:nvPr>
            <p:ph type="dt" idx="10"/>
          </p:nvPr>
        </p:nvSpPr>
        <p:spPr/>
        <p:txBody>
          <a:bodyPr/>
          <a:lstStyle/>
          <a:p>
            <a:pPr>
              <a:defRPr/>
            </a:pPr>
            <a:endParaRPr lang="en-US"/>
          </a:p>
        </p:txBody>
      </p:sp>
      <p:sp>
        <p:nvSpPr>
          <p:cNvPr id="5" name="Tijdelijke aanduiding voor dianummer 4"/>
          <p:cNvSpPr>
            <a:spLocks noGrp="1"/>
          </p:cNvSpPr>
          <p:nvPr>
            <p:ph type="sldNum" sz="quarter" idx="11"/>
          </p:nvPr>
        </p:nvSpPr>
        <p:spPr/>
        <p:txBody>
          <a:bodyPr/>
          <a:lstStyle/>
          <a:p>
            <a:pPr>
              <a:defRPr/>
            </a:pPr>
            <a:fld id="{4A467BCA-5E4C-406E-9CB8-8F904C2AEFFC}" type="slidenum">
              <a:rPr lang="en-US" smtClean="0"/>
              <a:pPr>
                <a:defRPr/>
              </a:pPr>
              <a:t>48</a:t>
            </a:fld>
            <a:endParaRPr lang="en-US"/>
          </a:p>
        </p:txBody>
      </p:sp>
    </p:spTree>
    <p:extLst>
      <p:ext uri="{BB962C8B-B14F-4D97-AF65-F5344CB8AC3E}">
        <p14:creationId xmlns:p14="http://schemas.microsoft.com/office/powerpoint/2010/main" val="386458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500">
                <a:solidFill>
                  <a:schemeClr val="bg2"/>
                </a:solidFill>
                <a:latin typeface="Georgia" pitchFamily="18" charset="0"/>
                <a:ea typeface="MS PGothic" pitchFamily="34" charset="-128"/>
              </a:defRPr>
            </a:lvl1pPr>
            <a:lvl2pPr marL="742950" indent="-285750" defTabSz="990600" eaLnBrk="0" hangingPunct="0">
              <a:defRPr sz="2500">
                <a:solidFill>
                  <a:schemeClr val="bg2"/>
                </a:solidFill>
                <a:latin typeface="Georgia" pitchFamily="18" charset="0"/>
                <a:ea typeface="MS PGothic" pitchFamily="34" charset="-128"/>
              </a:defRPr>
            </a:lvl2pPr>
            <a:lvl3pPr marL="1143000" indent="-228600" defTabSz="990600" eaLnBrk="0" hangingPunct="0">
              <a:defRPr sz="2500">
                <a:solidFill>
                  <a:schemeClr val="bg2"/>
                </a:solidFill>
                <a:latin typeface="Georgia" pitchFamily="18" charset="0"/>
                <a:ea typeface="MS PGothic" pitchFamily="34" charset="-128"/>
              </a:defRPr>
            </a:lvl3pPr>
            <a:lvl4pPr marL="1600200" indent="-228600" defTabSz="990600" eaLnBrk="0" hangingPunct="0">
              <a:defRPr sz="2500">
                <a:solidFill>
                  <a:schemeClr val="bg2"/>
                </a:solidFill>
                <a:latin typeface="Georgia" pitchFamily="18" charset="0"/>
                <a:ea typeface="MS PGothic" pitchFamily="34" charset="-128"/>
              </a:defRPr>
            </a:lvl4pPr>
            <a:lvl5pPr marL="2057400" indent="-228600" defTabSz="990600" eaLnBrk="0" hangingPunct="0">
              <a:defRPr sz="2500">
                <a:solidFill>
                  <a:schemeClr val="bg2"/>
                </a:solidFill>
                <a:latin typeface="Georgia" pitchFamily="18" charset="0"/>
                <a:ea typeface="MS PGothic" pitchFamily="34" charset="-128"/>
              </a:defRPr>
            </a:lvl5pPr>
            <a:lvl6pPr marL="25146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fld id="{88D52BC5-61C4-4DC3-8C60-FEB723901730}" type="slidenum">
              <a:rPr lang="en-US" sz="1300" smtClean="0">
                <a:solidFill>
                  <a:schemeClr val="tx1"/>
                </a:solidFill>
                <a:latin typeface="Arial" pitchFamily="34" charset="0"/>
              </a:rPr>
              <a:pPr/>
              <a:t>5</a:t>
            </a:fld>
            <a:endParaRPr lang="en-US" sz="1300" smtClean="0">
              <a:solidFill>
                <a:schemeClr val="tx1"/>
              </a:solidFill>
              <a:latin typeface="Arial" pitchFamily="34" charset="0"/>
            </a:endParaRPr>
          </a:p>
        </p:txBody>
      </p:sp>
      <p:sp>
        <p:nvSpPr>
          <p:cNvPr id="62467" name="Rectangle 2"/>
          <p:cNvSpPr>
            <a:spLocks noGrp="1" noRot="1" noChangeAspect="1" noChangeArrowheads="1" noTextEdit="1"/>
          </p:cNvSpPr>
          <p:nvPr>
            <p:ph type="sldImg"/>
          </p:nvPr>
        </p:nvSpPr>
        <p:spPr>
          <a:xfrm>
            <a:off x="992188" y="768350"/>
            <a:ext cx="5116512" cy="3836988"/>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dirty="0" err="1" smtClean="0"/>
              <a:t>Ferris</a:t>
            </a:r>
            <a:r>
              <a:rPr lang="de-DE" dirty="0" smtClean="0"/>
              <a:t> </a:t>
            </a:r>
            <a:r>
              <a:rPr lang="de-DE" dirty="0" err="1" smtClean="0"/>
              <a:t>Wheel</a:t>
            </a:r>
            <a:r>
              <a:rPr lang="de-DE" dirty="0" smtClean="0"/>
              <a:t> Illusion. </a:t>
            </a:r>
            <a:r>
              <a:rPr lang="de-DE" dirty="0" err="1" smtClean="0"/>
              <a:t>If</a:t>
            </a:r>
            <a:r>
              <a:rPr lang="de-DE" dirty="0" smtClean="0"/>
              <a:t> </a:t>
            </a:r>
            <a:r>
              <a:rPr lang="de-DE" dirty="0" err="1" smtClean="0"/>
              <a:t>you</a:t>
            </a:r>
            <a:r>
              <a:rPr lang="de-DE" dirty="0" smtClean="0"/>
              <a:t> do not </a:t>
            </a:r>
            <a:r>
              <a:rPr lang="de-DE" dirty="0" err="1" smtClean="0"/>
              <a:t>see</a:t>
            </a:r>
            <a:r>
              <a:rPr lang="de-DE" dirty="0" smtClean="0"/>
              <a:t> </a:t>
            </a:r>
            <a:r>
              <a:rPr lang="de-DE" dirty="0" err="1" smtClean="0"/>
              <a:t>it</a:t>
            </a:r>
            <a:r>
              <a:rPr lang="de-DE" dirty="0" smtClean="0"/>
              <a:t>, </a:t>
            </a:r>
            <a:r>
              <a:rPr lang="de-DE" dirty="0" err="1" smtClean="0"/>
              <a:t>you</a:t>
            </a:r>
            <a:r>
              <a:rPr lang="de-DE" dirty="0" smtClean="0"/>
              <a:t> </a:t>
            </a:r>
            <a:r>
              <a:rPr lang="de-DE" dirty="0" err="1" smtClean="0"/>
              <a:t>should</a:t>
            </a:r>
            <a:r>
              <a:rPr lang="de-DE" dirty="0" smtClean="0"/>
              <a:t> </a:t>
            </a:r>
            <a:r>
              <a:rPr lang="de-DE" dirty="0" err="1" smtClean="0"/>
              <a:t>see</a:t>
            </a:r>
            <a:r>
              <a:rPr lang="de-DE" dirty="0" smtClean="0"/>
              <a:t> a </a:t>
            </a:r>
            <a:r>
              <a:rPr lang="de-DE" dirty="0" err="1" smtClean="0"/>
              <a:t>doctor</a:t>
            </a:r>
            <a:r>
              <a:rPr lang="de-DE" dirty="0" smtClean="0"/>
              <a:t>.</a:t>
            </a:r>
          </a:p>
        </p:txBody>
      </p:sp>
    </p:spTree>
    <p:extLst>
      <p:ext uri="{BB962C8B-B14F-4D97-AF65-F5344CB8AC3E}">
        <p14:creationId xmlns:p14="http://schemas.microsoft.com/office/powerpoint/2010/main" val="374832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fld id="{2C414CD8-3143-43B4-85F7-C3B96F622E97}" type="slidenum">
              <a:rPr lang="en-US" sz="1300">
                <a:latin typeface="Arial" charset="0"/>
                <a:ea typeface="ＭＳ Ｐゴシック" pitchFamily="34" charset="-128"/>
              </a:rPr>
              <a:pPr algn="r" eaLnBrk="1" hangingPunct="1">
                <a:buFontTx/>
                <a:buNone/>
              </a:pPr>
              <a:t>6</a:t>
            </a:fld>
            <a:endParaRPr lang="en-US" sz="1300">
              <a:latin typeface="Arial" charset="0"/>
              <a:ea typeface="ＭＳ Ｐゴシック" pitchFamily="34" charset="-128"/>
            </a:endParaRPr>
          </a:p>
        </p:txBody>
      </p:sp>
      <p:sp>
        <p:nvSpPr>
          <p:cNvPr id="323587" name="Rectangle 2"/>
          <p:cNvSpPr>
            <a:spLocks noGrp="1" noRot="1" noChangeAspect="1" noChangeArrowheads="1" noTextEdit="1"/>
          </p:cNvSpPr>
          <p:nvPr>
            <p:ph type="sldImg"/>
          </p:nvPr>
        </p:nvSpPr>
        <p:spPr>
          <a:xfrm>
            <a:off x="992188" y="768350"/>
            <a:ext cx="5116512" cy="3836988"/>
          </a:xfrm>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2804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fld id="{2C414CD8-3143-43B4-85F7-C3B96F622E97}" type="slidenum">
              <a:rPr lang="en-US" sz="1300">
                <a:latin typeface="Arial" charset="0"/>
                <a:ea typeface="ＭＳ Ｐゴシック" pitchFamily="34" charset="-128"/>
              </a:rPr>
              <a:pPr algn="r" eaLnBrk="1" hangingPunct="1">
                <a:buFontTx/>
                <a:buNone/>
              </a:pPr>
              <a:t>7</a:t>
            </a:fld>
            <a:endParaRPr lang="en-US" sz="1300">
              <a:latin typeface="Arial" charset="0"/>
              <a:ea typeface="ＭＳ Ｐゴシック" pitchFamily="34" charset="-128"/>
            </a:endParaRPr>
          </a:p>
        </p:txBody>
      </p:sp>
      <p:sp>
        <p:nvSpPr>
          <p:cNvPr id="323587" name="Rectangle 2"/>
          <p:cNvSpPr>
            <a:spLocks noGrp="1" noRot="1" noChangeAspect="1" noChangeArrowheads="1" noTextEdit="1"/>
          </p:cNvSpPr>
          <p:nvPr>
            <p:ph type="sldImg"/>
          </p:nvPr>
        </p:nvSpPr>
        <p:spPr>
          <a:xfrm>
            <a:off x="992188" y="768350"/>
            <a:ext cx="5116512" cy="3836988"/>
          </a:xfrm>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5214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Tahoma" pitchFamily="34" charset="0"/>
              </a:defRPr>
            </a:lvl1pPr>
            <a:lvl2pPr marL="742950" indent="-285750" defTabSz="990600" eaLnBrk="0" hangingPunct="0">
              <a:defRPr sz="2400">
                <a:solidFill>
                  <a:schemeClr val="tx1"/>
                </a:solidFill>
                <a:latin typeface="Tahoma" pitchFamily="34" charset="0"/>
              </a:defRPr>
            </a:lvl2pPr>
            <a:lvl3pPr marL="1143000" indent="-228600" defTabSz="990600" eaLnBrk="0" hangingPunct="0">
              <a:defRPr sz="2400">
                <a:solidFill>
                  <a:schemeClr val="tx1"/>
                </a:solidFill>
                <a:latin typeface="Tahoma" pitchFamily="34" charset="0"/>
              </a:defRPr>
            </a:lvl3pPr>
            <a:lvl4pPr marL="1600200" indent="-228600" defTabSz="990600" eaLnBrk="0" hangingPunct="0">
              <a:defRPr sz="2400">
                <a:solidFill>
                  <a:schemeClr val="tx1"/>
                </a:solidFill>
                <a:latin typeface="Tahoma" pitchFamily="34" charset="0"/>
              </a:defRPr>
            </a:lvl4pPr>
            <a:lvl5pPr marL="2057400" indent="-228600" defTabSz="990600" eaLnBrk="0" hangingPunct="0">
              <a:defRPr sz="2400">
                <a:solidFill>
                  <a:schemeClr val="tx1"/>
                </a:solidFill>
                <a:latin typeface="Tahoma" pitchFamily="34" charset="0"/>
              </a:defRPr>
            </a:lvl5pPr>
            <a:lvl6pPr marL="2514600" indent="-228600" algn="ctr" defTabSz="990600" eaLnBrk="0" fontAlgn="base" hangingPunct="0">
              <a:spcBef>
                <a:spcPct val="0"/>
              </a:spcBef>
              <a:spcAft>
                <a:spcPct val="0"/>
              </a:spcAft>
              <a:buChar char="•"/>
              <a:defRPr sz="2400">
                <a:solidFill>
                  <a:schemeClr val="tx1"/>
                </a:solidFill>
                <a:latin typeface="Tahoma" pitchFamily="34" charset="0"/>
              </a:defRPr>
            </a:lvl6pPr>
            <a:lvl7pPr marL="2971800" indent="-228600" algn="ctr" defTabSz="990600" eaLnBrk="0" fontAlgn="base" hangingPunct="0">
              <a:spcBef>
                <a:spcPct val="0"/>
              </a:spcBef>
              <a:spcAft>
                <a:spcPct val="0"/>
              </a:spcAft>
              <a:buChar char="•"/>
              <a:defRPr sz="2400">
                <a:solidFill>
                  <a:schemeClr val="tx1"/>
                </a:solidFill>
                <a:latin typeface="Tahoma" pitchFamily="34" charset="0"/>
              </a:defRPr>
            </a:lvl7pPr>
            <a:lvl8pPr marL="3429000" indent="-228600" algn="ctr" defTabSz="990600" eaLnBrk="0" fontAlgn="base" hangingPunct="0">
              <a:spcBef>
                <a:spcPct val="0"/>
              </a:spcBef>
              <a:spcAft>
                <a:spcPct val="0"/>
              </a:spcAft>
              <a:buChar char="•"/>
              <a:defRPr sz="2400">
                <a:solidFill>
                  <a:schemeClr val="tx1"/>
                </a:solidFill>
                <a:latin typeface="Tahoma" pitchFamily="34" charset="0"/>
              </a:defRPr>
            </a:lvl8pPr>
            <a:lvl9pPr marL="3886200" indent="-228600" algn="ctr" defTabSz="990600" eaLnBrk="0" fontAlgn="base" hangingPunct="0">
              <a:spcBef>
                <a:spcPct val="0"/>
              </a:spcBef>
              <a:spcAft>
                <a:spcPct val="0"/>
              </a:spcAft>
              <a:buChar char="•"/>
              <a:defRPr sz="2400">
                <a:solidFill>
                  <a:schemeClr val="tx1"/>
                </a:solidFill>
                <a:latin typeface="Tahoma" pitchFamily="34" charset="0"/>
              </a:defRPr>
            </a:lvl9pPr>
          </a:lstStyle>
          <a:p>
            <a:pPr algn="r" eaLnBrk="1" hangingPunct="1">
              <a:buFontTx/>
              <a:buNone/>
            </a:pPr>
            <a:fld id="{2C414CD8-3143-43B4-85F7-C3B96F622E97}" type="slidenum">
              <a:rPr lang="en-US" sz="1300">
                <a:latin typeface="Arial" charset="0"/>
                <a:ea typeface="ＭＳ Ｐゴシック" pitchFamily="34" charset="-128"/>
              </a:rPr>
              <a:pPr algn="r" eaLnBrk="1" hangingPunct="1">
                <a:buFontTx/>
                <a:buNone/>
              </a:pPr>
              <a:t>8</a:t>
            </a:fld>
            <a:endParaRPr lang="en-US" sz="1300">
              <a:latin typeface="Arial" charset="0"/>
              <a:ea typeface="ＭＳ Ｐゴシック" pitchFamily="34" charset="-128"/>
            </a:endParaRPr>
          </a:p>
        </p:txBody>
      </p:sp>
      <p:sp>
        <p:nvSpPr>
          <p:cNvPr id="323587" name="Rectangle 2"/>
          <p:cNvSpPr>
            <a:spLocks noGrp="1" noRot="1" noChangeAspect="1" noChangeArrowheads="1" noTextEdit="1"/>
          </p:cNvSpPr>
          <p:nvPr>
            <p:ph type="sldImg"/>
          </p:nvPr>
        </p:nvSpPr>
        <p:spPr>
          <a:xfrm>
            <a:off x="992188" y="768350"/>
            <a:ext cx="5116512" cy="3836988"/>
          </a:xfrm>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71912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a:xfrm>
            <a:off x="992188" y="768350"/>
            <a:ext cx="5116512" cy="3836988"/>
          </a:xfrm>
          <a:ln/>
        </p:spPr>
      </p:sp>
      <p:sp>
        <p:nvSpPr>
          <p:cNvPr id="634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6349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500">
                <a:solidFill>
                  <a:schemeClr val="bg2"/>
                </a:solidFill>
                <a:latin typeface="Georgia" pitchFamily="18" charset="0"/>
                <a:ea typeface="MS PGothic" pitchFamily="34" charset="-128"/>
              </a:defRPr>
            </a:lvl1pPr>
            <a:lvl2pPr marL="742950" indent="-285750" defTabSz="990600" eaLnBrk="0" hangingPunct="0">
              <a:defRPr sz="2500">
                <a:solidFill>
                  <a:schemeClr val="bg2"/>
                </a:solidFill>
                <a:latin typeface="Georgia" pitchFamily="18" charset="0"/>
                <a:ea typeface="MS PGothic" pitchFamily="34" charset="-128"/>
              </a:defRPr>
            </a:lvl2pPr>
            <a:lvl3pPr marL="1143000" indent="-228600" defTabSz="990600" eaLnBrk="0" hangingPunct="0">
              <a:defRPr sz="2500">
                <a:solidFill>
                  <a:schemeClr val="bg2"/>
                </a:solidFill>
                <a:latin typeface="Georgia" pitchFamily="18" charset="0"/>
                <a:ea typeface="MS PGothic" pitchFamily="34" charset="-128"/>
              </a:defRPr>
            </a:lvl3pPr>
            <a:lvl4pPr marL="1600200" indent="-228600" defTabSz="990600" eaLnBrk="0" hangingPunct="0">
              <a:defRPr sz="2500">
                <a:solidFill>
                  <a:schemeClr val="bg2"/>
                </a:solidFill>
                <a:latin typeface="Georgia" pitchFamily="18" charset="0"/>
                <a:ea typeface="MS PGothic" pitchFamily="34" charset="-128"/>
              </a:defRPr>
            </a:lvl4pPr>
            <a:lvl5pPr marL="2057400" indent="-228600" defTabSz="990600" eaLnBrk="0" hangingPunct="0">
              <a:defRPr sz="2500">
                <a:solidFill>
                  <a:schemeClr val="bg2"/>
                </a:solidFill>
                <a:latin typeface="Georgia" pitchFamily="18" charset="0"/>
                <a:ea typeface="MS PGothic" pitchFamily="34" charset="-128"/>
              </a:defRPr>
            </a:lvl5pPr>
            <a:lvl6pPr marL="25146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defTabSz="990600"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fld id="{437DB2E6-25B0-44AC-9724-429BF7D89F2A}" type="slidenum">
              <a:rPr lang="en-US" sz="1300" smtClean="0">
                <a:solidFill>
                  <a:schemeClr val="tx1"/>
                </a:solidFill>
                <a:latin typeface="Arial" pitchFamily="34" charset="0"/>
              </a:rPr>
              <a:pPr/>
              <a:t>9</a:t>
            </a:fld>
            <a:endParaRPr lang="en-US" sz="1300" smtClean="0">
              <a:solidFill>
                <a:schemeClr val="tx1"/>
              </a:solidFill>
              <a:latin typeface="Arial" pitchFamily="34" charset="0"/>
            </a:endParaRPr>
          </a:p>
        </p:txBody>
      </p:sp>
    </p:spTree>
    <p:extLst>
      <p:ext uri="{BB962C8B-B14F-4D97-AF65-F5344CB8AC3E}">
        <p14:creationId xmlns:p14="http://schemas.microsoft.com/office/powerpoint/2010/main" val="211776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de-DE"/>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0D3F806F-CCAC-4019-8AAE-A7258BE594B2}" type="slidenum">
              <a:rPr lang="en-US"/>
              <a:pPr>
                <a:defRPr/>
              </a:pPr>
              <a:t>‹Nr.›</a:t>
            </a:fld>
            <a:endParaRPr lang="en-US"/>
          </a:p>
        </p:txBody>
      </p:sp>
    </p:spTree>
    <p:extLst>
      <p:ext uri="{BB962C8B-B14F-4D97-AF65-F5344CB8AC3E}">
        <p14:creationId xmlns:p14="http://schemas.microsoft.com/office/powerpoint/2010/main" val="415011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8588F25E-F2B4-48CB-9390-0A1DF9787ACC}" type="slidenum">
              <a:rPr lang="en-US"/>
              <a:pPr>
                <a:defRPr/>
              </a:pPr>
              <a:t>‹Nr.›</a:t>
            </a:fld>
            <a:endParaRPr lang="en-US"/>
          </a:p>
        </p:txBody>
      </p:sp>
    </p:spTree>
    <p:extLst>
      <p:ext uri="{BB962C8B-B14F-4D97-AF65-F5344CB8AC3E}">
        <p14:creationId xmlns:p14="http://schemas.microsoft.com/office/powerpoint/2010/main" val="57580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de-DE"/>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9F48B926-6FEF-437E-B231-F11B09454E6E}" type="slidenum">
              <a:rPr lang="en-US"/>
              <a:pPr>
                <a:defRPr/>
              </a:pPr>
              <a:t>‹Nr.›</a:t>
            </a:fld>
            <a:endParaRPr lang="en-US"/>
          </a:p>
        </p:txBody>
      </p:sp>
    </p:spTree>
    <p:extLst>
      <p:ext uri="{BB962C8B-B14F-4D97-AF65-F5344CB8AC3E}">
        <p14:creationId xmlns:p14="http://schemas.microsoft.com/office/powerpoint/2010/main" val="269482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7" name="Rectangle 5"/>
          <p:cNvSpPr>
            <a:spLocks noGrp="1" noChangeArrowheads="1"/>
          </p:cNvSpPr>
          <p:nvPr>
            <p:ph type="sldNum" sz="quarter" idx="11"/>
          </p:nvPr>
        </p:nvSpPr>
        <p:spPr>
          <a:ln/>
        </p:spPr>
        <p:txBody>
          <a:bodyPr/>
          <a:lstStyle>
            <a:lvl1pPr>
              <a:defRPr/>
            </a:lvl1pPr>
          </a:lstStyle>
          <a:p>
            <a:pPr>
              <a:defRPr/>
            </a:pPr>
            <a:fld id="{D3648FB1-54FA-438A-AE86-9F39D2238BE8}" type="slidenum">
              <a:rPr lang="en-US"/>
              <a:pPr>
                <a:defRPr/>
              </a:pPr>
              <a:t>‹Nr.›</a:t>
            </a:fld>
            <a:endParaRPr lang="en-US"/>
          </a:p>
        </p:txBody>
      </p:sp>
    </p:spTree>
    <p:extLst>
      <p:ext uri="{BB962C8B-B14F-4D97-AF65-F5344CB8AC3E}">
        <p14:creationId xmlns:p14="http://schemas.microsoft.com/office/powerpoint/2010/main" val="412731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Medienplatzhalter 3"/>
          <p:cNvSpPr>
            <a:spLocks noGrp="1"/>
          </p:cNvSpPr>
          <p:nvPr>
            <p:ph type="media" sz="half" idx="2"/>
          </p:nvPr>
        </p:nvSpPr>
        <p:spPr>
          <a:xfrm>
            <a:off x="4648200" y="1600200"/>
            <a:ext cx="4038600" cy="4525963"/>
          </a:xfrm>
        </p:spPr>
        <p:txBody>
          <a:bodyPr/>
          <a:lstStyle/>
          <a:p>
            <a:pPr lvl="0"/>
            <a:endParaRPr lang="de-DE" noProof="0"/>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E481850B-CC60-4530-B327-0F1F97BA469C}" type="slidenum">
              <a:rPr lang="en-US"/>
              <a:pPr>
                <a:defRPr/>
              </a:pPr>
              <a:t>‹Nr.›</a:t>
            </a:fld>
            <a:endParaRPr lang="en-US"/>
          </a:p>
        </p:txBody>
      </p:sp>
    </p:spTree>
    <p:extLst>
      <p:ext uri="{BB962C8B-B14F-4D97-AF65-F5344CB8AC3E}">
        <p14:creationId xmlns:p14="http://schemas.microsoft.com/office/powerpoint/2010/main" val="393145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5ECD2ACD-E231-4E6A-AAF6-219E8F740C0E}" type="slidenum">
              <a:rPr lang="en-US"/>
              <a:pPr>
                <a:defRPr/>
              </a:pPr>
              <a:t>‹Nr.›</a:t>
            </a:fld>
            <a:endParaRPr lang="en-US"/>
          </a:p>
        </p:txBody>
      </p:sp>
    </p:spTree>
    <p:extLst>
      <p:ext uri="{BB962C8B-B14F-4D97-AF65-F5344CB8AC3E}">
        <p14:creationId xmlns:p14="http://schemas.microsoft.com/office/powerpoint/2010/main" val="346233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de-DE"/>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04EC2A2E-0D51-43FD-A3F2-9DC0E49DF506}" type="slidenum">
              <a:rPr lang="en-US"/>
              <a:pPr>
                <a:defRPr/>
              </a:pPr>
              <a:t>‹Nr.›</a:t>
            </a:fld>
            <a:endParaRPr lang="en-US"/>
          </a:p>
        </p:txBody>
      </p:sp>
    </p:spTree>
    <p:extLst>
      <p:ext uri="{BB962C8B-B14F-4D97-AF65-F5344CB8AC3E}">
        <p14:creationId xmlns:p14="http://schemas.microsoft.com/office/powerpoint/2010/main" val="411534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FBEAA450-CA68-46B4-9A34-D9DA670BC7A7}" type="slidenum">
              <a:rPr lang="en-US"/>
              <a:pPr>
                <a:defRPr/>
              </a:pPr>
              <a:t>‹Nr.›</a:t>
            </a:fld>
            <a:endParaRPr lang="en-US"/>
          </a:p>
        </p:txBody>
      </p:sp>
    </p:spTree>
    <p:extLst>
      <p:ext uri="{BB962C8B-B14F-4D97-AF65-F5344CB8AC3E}">
        <p14:creationId xmlns:p14="http://schemas.microsoft.com/office/powerpoint/2010/main" val="231891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de-DE"/>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8" name="Rectangle 5"/>
          <p:cNvSpPr>
            <a:spLocks noGrp="1" noChangeArrowheads="1"/>
          </p:cNvSpPr>
          <p:nvPr>
            <p:ph type="sldNum" sz="quarter" idx="11"/>
          </p:nvPr>
        </p:nvSpPr>
        <p:spPr>
          <a:ln/>
        </p:spPr>
        <p:txBody>
          <a:bodyPr/>
          <a:lstStyle>
            <a:lvl1pPr>
              <a:defRPr/>
            </a:lvl1pPr>
          </a:lstStyle>
          <a:p>
            <a:pPr>
              <a:defRPr/>
            </a:pPr>
            <a:fld id="{123D4613-36E3-4D7A-870D-2E93993E456E}" type="slidenum">
              <a:rPr lang="en-US"/>
              <a:pPr>
                <a:defRPr/>
              </a:pPr>
              <a:t>‹Nr.›</a:t>
            </a:fld>
            <a:endParaRPr lang="en-US"/>
          </a:p>
        </p:txBody>
      </p:sp>
    </p:spTree>
    <p:extLst>
      <p:ext uri="{BB962C8B-B14F-4D97-AF65-F5344CB8AC3E}">
        <p14:creationId xmlns:p14="http://schemas.microsoft.com/office/powerpoint/2010/main" val="171085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4" name="Rectangle 5"/>
          <p:cNvSpPr>
            <a:spLocks noGrp="1" noChangeArrowheads="1"/>
          </p:cNvSpPr>
          <p:nvPr>
            <p:ph type="sldNum" sz="quarter" idx="11"/>
          </p:nvPr>
        </p:nvSpPr>
        <p:spPr>
          <a:ln/>
        </p:spPr>
        <p:txBody>
          <a:bodyPr/>
          <a:lstStyle>
            <a:lvl1pPr>
              <a:defRPr/>
            </a:lvl1pPr>
          </a:lstStyle>
          <a:p>
            <a:pPr>
              <a:defRPr/>
            </a:pPr>
            <a:fld id="{5D6F7599-2C52-49C5-83FE-1AF2AC74BDB7}" type="slidenum">
              <a:rPr lang="en-US"/>
              <a:pPr>
                <a:defRPr/>
              </a:pPr>
              <a:t>‹Nr.›</a:t>
            </a:fld>
            <a:endParaRPr lang="en-US"/>
          </a:p>
        </p:txBody>
      </p:sp>
    </p:spTree>
    <p:extLst>
      <p:ext uri="{BB962C8B-B14F-4D97-AF65-F5344CB8AC3E}">
        <p14:creationId xmlns:p14="http://schemas.microsoft.com/office/powerpoint/2010/main" val="293133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3" name="Rectangle 5"/>
          <p:cNvSpPr>
            <a:spLocks noGrp="1" noChangeArrowheads="1"/>
          </p:cNvSpPr>
          <p:nvPr>
            <p:ph type="sldNum" sz="quarter" idx="11"/>
          </p:nvPr>
        </p:nvSpPr>
        <p:spPr>
          <a:ln/>
        </p:spPr>
        <p:txBody>
          <a:bodyPr/>
          <a:lstStyle>
            <a:lvl1pPr>
              <a:defRPr/>
            </a:lvl1pPr>
          </a:lstStyle>
          <a:p>
            <a:pPr>
              <a:defRPr/>
            </a:pPr>
            <a:fld id="{5301F64D-7B08-43E2-AFAA-763FF3A2EA4C}" type="slidenum">
              <a:rPr lang="en-US"/>
              <a:pPr>
                <a:defRPr/>
              </a:pPr>
              <a:t>‹Nr.›</a:t>
            </a:fld>
            <a:endParaRPr lang="en-US"/>
          </a:p>
        </p:txBody>
      </p:sp>
    </p:spTree>
    <p:extLst>
      <p:ext uri="{BB962C8B-B14F-4D97-AF65-F5344CB8AC3E}">
        <p14:creationId xmlns:p14="http://schemas.microsoft.com/office/powerpoint/2010/main" val="312007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de-DE"/>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A3BE1B5B-214B-42E9-8A6B-2376EE5EB62D}" type="slidenum">
              <a:rPr lang="en-US"/>
              <a:pPr>
                <a:defRPr/>
              </a:pPr>
              <a:t>‹Nr.›</a:t>
            </a:fld>
            <a:endParaRPr lang="en-US"/>
          </a:p>
        </p:txBody>
      </p:sp>
    </p:spTree>
    <p:extLst>
      <p:ext uri="{BB962C8B-B14F-4D97-AF65-F5344CB8AC3E}">
        <p14:creationId xmlns:p14="http://schemas.microsoft.com/office/powerpoint/2010/main" val="314445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de-DE"/>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D36774D3-47E7-4A2A-B8B5-A5B61825561B}" type="slidenum">
              <a:rPr lang="en-US"/>
              <a:pPr>
                <a:defRPr/>
              </a:pPr>
              <a:t>‹Nr.›</a:t>
            </a:fld>
            <a:endParaRPr lang="en-US"/>
          </a:p>
        </p:txBody>
      </p:sp>
    </p:spTree>
    <p:extLst>
      <p:ext uri="{BB962C8B-B14F-4D97-AF65-F5344CB8AC3E}">
        <p14:creationId xmlns:p14="http://schemas.microsoft.com/office/powerpoint/2010/main" val="124425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5123"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66713" y="6524625"/>
            <a:ext cx="2446338"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a:lvl1pPr>
          </a:lstStyle>
          <a:p>
            <a:pPr>
              <a:defRPr/>
            </a:pPr>
            <a:r>
              <a:rPr lang="de-DE"/>
              <a:t>Reinhard Blutner</a:t>
            </a:r>
          </a:p>
        </p:txBody>
      </p:sp>
      <p:sp>
        <p:nvSpPr>
          <p:cNvPr id="3077" name="Rectangle 5"/>
          <p:cNvSpPr>
            <a:spLocks noGrp="1" noChangeArrowheads="1"/>
          </p:cNvSpPr>
          <p:nvPr>
            <p:ph type="sldNum" sz="quarter" idx="4"/>
          </p:nvPr>
        </p:nvSpPr>
        <p:spPr bwMode="auto">
          <a:xfrm>
            <a:off x="6553200" y="64087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400"/>
            </a:lvl1pPr>
          </a:lstStyle>
          <a:p>
            <a:pPr>
              <a:defRPr/>
            </a:pPr>
            <a:fld id="{17739141-6E3A-441B-AF38-12C0A3D992C8}"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8.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34.xml"/><Relationship Id="rId7"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0.wmf"/><Relationship Id="rId4" Type="http://schemas.openxmlformats.org/officeDocument/2006/relationships/oleObject" Target="../embeddings/oleObject3.bin"/><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38.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1.jpeg"/><Relationship Id="rId5" Type="http://schemas.openxmlformats.org/officeDocument/2006/relationships/image" Target="../media/image39.w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4.gif"/></Relationships>
</file>

<file path=ppt/slides/_rels/slide4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emf"/></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2.emf"/><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quantum_cognitio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quantum-cognition.d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fld id="{00A07EF5-C269-4466-A624-0E0A61979579}" type="slidenum">
              <a:rPr lang="en-US" sz="1400" smtClean="0"/>
              <a:pPr/>
              <a:t>1</a:t>
            </a:fld>
            <a:endParaRPr lang="en-US" sz="1400" dirty="0" smtClean="0"/>
          </a:p>
        </p:txBody>
      </p:sp>
      <p:sp>
        <p:nvSpPr>
          <p:cNvPr id="6148" name="Rectangle 4"/>
          <p:cNvSpPr>
            <a:spLocks noGrp="1" noChangeArrowheads="1"/>
          </p:cNvSpPr>
          <p:nvPr>
            <p:ph type="title"/>
          </p:nvPr>
        </p:nvSpPr>
        <p:spPr>
          <a:xfrm>
            <a:off x="589085" y="655638"/>
            <a:ext cx="8097715" cy="1143000"/>
          </a:xfrm>
        </p:spPr>
        <p:txBody>
          <a:bodyPr/>
          <a:lstStyle/>
          <a:p>
            <a:pPr eaLnBrk="1" hangingPunct="1"/>
            <a:r>
              <a:rPr lang="en-US" dirty="0" smtClean="0"/>
              <a:t/>
            </a:r>
            <a:br>
              <a:rPr lang="en-US" dirty="0" smtClean="0"/>
            </a:br>
            <a:r>
              <a:rPr lang="en-US" dirty="0">
                <a:solidFill>
                  <a:srgbClr val="C00000"/>
                </a:solidFill>
              </a:rPr>
              <a:t>Quantum Cognition</a:t>
            </a:r>
            <a:r>
              <a:rPr lang="de-DE" dirty="0">
                <a:solidFill>
                  <a:srgbClr val="C00000"/>
                </a:solidFill>
              </a:rPr>
              <a:t/>
            </a:r>
            <a:br>
              <a:rPr lang="de-DE" dirty="0">
                <a:solidFill>
                  <a:srgbClr val="C00000"/>
                </a:solidFill>
              </a:rPr>
            </a:br>
            <a:r>
              <a:rPr lang="en-US" dirty="0" smtClean="0">
                <a:solidFill>
                  <a:srgbClr val="C00000"/>
                </a:solidFill>
              </a:rPr>
              <a:t>and</a:t>
            </a:r>
            <a:br>
              <a:rPr lang="en-US" dirty="0" smtClean="0">
                <a:solidFill>
                  <a:srgbClr val="C00000"/>
                </a:solidFill>
              </a:rPr>
            </a:br>
            <a:r>
              <a:rPr lang="en-US" dirty="0" smtClean="0">
                <a:solidFill>
                  <a:srgbClr val="C00000"/>
                </a:solidFill>
              </a:rPr>
              <a:t>Bounded Rationality</a:t>
            </a:r>
            <a:endParaRPr lang="de-DE" dirty="0" smtClean="0">
              <a:solidFill>
                <a:srgbClr val="C00000"/>
              </a:solidFill>
            </a:endParaRPr>
          </a:p>
        </p:txBody>
      </p:sp>
      <p:sp>
        <p:nvSpPr>
          <p:cNvPr id="6149" name="Text Box 5"/>
          <p:cNvSpPr txBox="1">
            <a:spLocks noChangeArrowheads="1"/>
          </p:cNvSpPr>
          <p:nvPr/>
        </p:nvSpPr>
        <p:spPr bwMode="auto">
          <a:xfrm>
            <a:off x="316039" y="5290893"/>
            <a:ext cx="8353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50000"/>
              </a:spcBef>
              <a:buFontTx/>
              <a:buNone/>
            </a:pPr>
            <a:r>
              <a:rPr lang="en-US" dirty="0"/>
              <a:t>Reinhard </a:t>
            </a:r>
            <a:r>
              <a:rPr lang="en-US" dirty="0" smtClean="0"/>
              <a:t>Blutner</a:t>
            </a:r>
            <a:endParaRPr lang="en-US" dirty="0"/>
          </a:p>
          <a:p>
            <a:pPr eaLnBrk="1" hangingPunct="1">
              <a:spcBef>
                <a:spcPct val="50000"/>
              </a:spcBef>
              <a:buFontTx/>
              <a:buNone/>
            </a:pPr>
            <a:r>
              <a:rPr lang="en-US" dirty="0" err="1" smtClean="0"/>
              <a:t>Universiteit</a:t>
            </a:r>
            <a:r>
              <a:rPr lang="en-US" dirty="0" smtClean="0"/>
              <a:t> van Amsterdam</a:t>
            </a:r>
            <a:endParaRPr lang="en-US" dirty="0"/>
          </a:p>
        </p:txBody>
      </p:sp>
      <p:sp>
        <p:nvSpPr>
          <p:cNvPr id="6150" name="Rectangle 7"/>
          <p:cNvSpPr>
            <a:spLocks noChangeArrowheads="1"/>
          </p:cNvSpPr>
          <p:nvPr/>
        </p:nvSpPr>
        <p:spPr bwMode="auto">
          <a:xfrm>
            <a:off x="316039" y="3134324"/>
            <a:ext cx="8614281" cy="12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buFontTx/>
              <a:buNone/>
            </a:pPr>
            <a:r>
              <a:rPr lang="en-US" sz="2800" dirty="0"/>
              <a:t>Symposium on logic, music and quantum </a:t>
            </a:r>
            <a:r>
              <a:rPr lang="en-US" sz="2800" dirty="0" smtClean="0"/>
              <a:t>information</a:t>
            </a:r>
          </a:p>
          <a:p>
            <a:pPr>
              <a:lnSpc>
                <a:spcPct val="150000"/>
              </a:lnSpc>
              <a:buFontTx/>
              <a:buNone/>
            </a:pPr>
            <a:r>
              <a:rPr lang="en-US" sz="2800" dirty="0" smtClean="0"/>
              <a:t>Florence, June 15-17, 2013</a:t>
            </a:r>
            <a:endParaRPr lang="en-US" sz="2800" dirty="0"/>
          </a:p>
        </p:txBody>
      </p:sp>
      <p:sp>
        <p:nvSpPr>
          <p:cNvPr id="6151" name="Oval 7"/>
          <p:cNvSpPr>
            <a:spLocks noChangeArrowheads="1"/>
          </p:cNvSpPr>
          <p:nvPr/>
        </p:nvSpPr>
        <p:spPr bwMode="auto">
          <a:xfrm>
            <a:off x="8316913" y="6308725"/>
            <a:ext cx="431800" cy="549275"/>
          </a:xfrm>
          <a:prstGeom prst="ellipse">
            <a:avLst/>
          </a:prstGeom>
          <a:solidFill>
            <a:schemeClr val="bg1"/>
          </a:solidFill>
          <a:ln>
            <a:noFill/>
          </a:ln>
          <a:extLst>
            <a:ext uri="{91240B29-F687-4F45-9708-019B960494DF}">
              <a14:hiddenLine xmlns:a14="http://schemas.microsoft.com/office/drawing/2010/main" w="38100" algn="ctr">
                <a:solidFill>
                  <a:srgbClr val="000000"/>
                </a:solidFill>
                <a:round/>
                <a:headEnd/>
                <a:tailEnd type="none" w="lg" len="lg"/>
              </a14:hiddenLine>
            </a:ext>
          </a:extLst>
        </p:spPr>
        <p:txBody>
          <a:bodyPr wrap="none" anchor="ctr">
            <a:spAutoFit/>
          </a:bodyPr>
          <a:lstStyle/>
          <a:p>
            <a:pPr indent="457200">
              <a:buFontTx/>
              <a:buAutoNum type="arabicPeriod"/>
              <a:tabLst>
                <a:tab pos="447675" algn="l"/>
              </a:tabLst>
            </a:pPr>
            <a:endParaRPr lang="en-US"/>
          </a:p>
        </p:txBody>
      </p:sp>
      <p:pic>
        <p:nvPicPr>
          <p:cNvPr id="8"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4559" y="5798724"/>
            <a:ext cx="792789" cy="5374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illc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071" y="5798724"/>
            <a:ext cx="1550483" cy="876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2"/>
          <p:cNvSpPr>
            <a:spLocks noGrp="1"/>
          </p:cNvSpPr>
          <p:nvPr>
            <p:ph type="sldNum" sz="quarter" idx="11"/>
          </p:nvPr>
        </p:nvSpPr>
        <p:spPr/>
        <p:txBody>
          <a:bodyPr/>
          <a:lstStyle/>
          <a:p>
            <a:r>
              <a:rPr lang="en-US" sz="1000" dirty="0">
                <a:latin typeface="Verdana" pitchFamily="34" charset="0"/>
                <a:ea typeface="Verdana" pitchFamily="34" charset="0"/>
                <a:cs typeface="Verdana" pitchFamily="34" charset="0"/>
              </a:rPr>
              <a:t> </a:t>
            </a:r>
            <a:r>
              <a:rPr lang="en-US" sz="1000" dirty="0" smtClean="0">
                <a:latin typeface="Verdana" pitchFamily="34" charset="0"/>
                <a:ea typeface="Verdana" pitchFamily="34" charset="0"/>
                <a:cs typeface="Verdana" pitchFamily="34" charset="0"/>
              </a:rPr>
              <a:t> </a:t>
            </a:r>
            <a:fld id="{F790EC97-09F4-416C-8BE9-45AA8093B8D4}" type="slidenum">
              <a:rPr lang="en-US" sz="1000">
                <a:latin typeface="Verdana" pitchFamily="34" charset="0"/>
                <a:ea typeface="Verdana" pitchFamily="34" charset="0"/>
                <a:cs typeface="Verdana" pitchFamily="34" charset="0"/>
              </a:rPr>
              <a:pPr/>
              <a:t>10</a:t>
            </a:fld>
            <a:endParaRPr lang="en-US" sz="1000" dirty="0">
              <a:latin typeface="Verdana" pitchFamily="34" charset="0"/>
              <a:ea typeface="Verdana" pitchFamily="34" charset="0"/>
              <a:cs typeface="Verdana" pitchFamily="34" charset="0"/>
            </a:endParaRPr>
          </a:p>
        </p:txBody>
      </p:sp>
      <p:sp>
        <p:nvSpPr>
          <p:cNvPr id="2" name="Title 1"/>
          <p:cNvSpPr>
            <a:spLocks noGrp="1"/>
          </p:cNvSpPr>
          <p:nvPr>
            <p:ph type="title" idx="4294967295"/>
          </p:nvPr>
        </p:nvSpPr>
        <p:spPr/>
        <p:txBody>
          <a:bodyPr lIns="91440" tIns="45720" rIns="91440" bIns="45720" anchor="ctr"/>
          <a:lstStyle/>
          <a:p>
            <a:r>
              <a:rPr lang="en-US" dirty="0">
                <a:solidFill>
                  <a:schemeClr val="accent2"/>
                </a:solidFill>
              </a:rPr>
              <a:t>Bounded rationality (Herbert Simon 1955)</a:t>
            </a:r>
          </a:p>
        </p:txBody>
      </p:sp>
      <p:sp>
        <p:nvSpPr>
          <p:cNvPr id="3" name="Content Placeholder 2"/>
          <p:cNvSpPr>
            <a:spLocks noGrp="1"/>
          </p:cNvSpPr>
          <p:nvPr>
            <p:ph idx="4294967295"/>
          </p:nvPr>
        </p:nvSpPr>
        <p:spPr>
          <a:xfrm>
            <a:off x="457200" y="1835334"/>
            <a:ext cx="8229600" cy="4525963"/>
          </a:xfrm>
        </p:spPr>
        <p:txBody>
          <a:bodyPr lIns="91440" tIns="45720" rIns="91440" bIns="45720"/>
          <a:lstStyle/>
          <a:p>
            <a:pPr algn="just">
              <a:spcBef>
                <a:spcPts val="1200"/>
              </a:spcBef>
            </a:pPr>
            <a:r>
              <a:rPr lang="en-US" sz="2400" dirty="0"/>
              <a:t>Leibniz dreamed to reduce rational thinking to one universal logical language: the </a:t>
            </a:r>
            <a:r>
              <a:rPr lang="en-US" sz="2400" i="1" dirty="0" err="1"/>
              <a:t>characteristica</a:t>
            </a:r>
            <a:r>
              <a:rPr lang="en-US" sz="2400" i="1" dirty="0"/>
              <a:t> </a:t>
            </a:r>
            <a:r>
              <a:rPr lang="en-US" sz="2400" i="1" dirty="0" err="1"/>
              <a:t>universalis</a:t>
            </a:r>
            <a:r>
              <a:rPr lang="en-US" sz="2400" i="1" dirty="0"/>
              <a:t>. </a:t>
            </a:r>
          </a:p>
          <a:p>
            <a:pPr algn="just">
              <a:spcBef>
                <a:spcPts val="1200"/>
              </a:spcBef>
            </a:pPr>
            <a:r>
              <a:rPr lang="en-US" sz="2400" dirty="0" smtClean="0"/>
              <a:t>Rational </a:t>
            </a:r>
            <a:r>
              <a:rPr lang="en-US" sz="2400" dirty="0"/>
              <a:t>decisions by humans and animals in the real world are bound by limited time, knowledge, and cognitive </a:t>
            </a:r>
            <a:r>
              <a:rPr lang="en-US" sz="2400" dirty="0" smtClean="0"/>
              <a:t>capacities. These dimensions are lacking classical models of logic and decision making.</a:t>
            </a:r>
          </a:p>
          <a:p>
            <a:pPr algn="just">
              <a:spcBef>
                <a:spcPts val="1200"/>
              </a:spcBef>
            </a:pPr>
            <a:r>
              <a:rPr lang="en-US" sz="2400" dirty="0" smtClean="0"/>
              <a:t>Some people such as </a:t>
            </a:r>
            <a:r>
              <a:rPr lang="en-US" sz="2400" dirty="0" err="1" smtClean="0"/>
              <a:t>Gigerenzer</a:t>
            </a:r>
            <a:r>
              <a:rPr lang="en-US" sz="2400" dirty="0" smtClean="0"/>
              <a:t> see Leibniz’ vision as a unrealistic dream that has to be replaced by a toolbox </a:t>
            </a:r>
            <a:r>
              <a:rPr lang="en-US" sz="2400" dirty="0"/>
              <a:t>full of </a:t>
            </a:r>
            <a:r>
              <a:rPr lang="en-US" sz="2400" dirty="0" smtClean="0"/>
              <a:t>heuristic devices </a:t>
            </a:r>
            <a:r>
              <a:rPr lang="en-US" sz="2400" dirty="0"/>
              <a:t>(</a:t>
            </a:r>
            <a:r>
              <a:rPr lang="en-US" sz="2400" dirty="0" smtClean="0"/>
              <a:t>lacking </a:t>
            </a:r>
            <a:r>
              <a:rPr lang="en-US" sz="2400" dirty="0"/>
              <a:t>the beauty of Leibniz</a:t>
            </a:r>
            <a:r>
              <a:rPr lang="en-US" sz="2400" dirty="0" smtClean="0"/>
              <a:t>’ ideas)</a:t>
            </a:r>
            <a:endParaRPr lang="en-US" sz="2400" dirty="0"/>
          </a:p>
        </p:txBody>
      </p:sp>
      <p:sp>
        <p:nvSpPr>
          <p:cNvPr id="6"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298866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B2E7F2C3-9754-4271-A522-8EBCBCEDCEB3}" type="slidenum">
              <a:rPr lang="en-US" sz="1400"/>
              <a:pPr algn="r">
                <a:buFontTx/>
                <a:buNone/>
              </a:pPr>
              <a:t>11</a:t>
            </a:fld>
            <a:endParaRPr lang="en-US" sz="1400"/>
          </a:p>
        </p:txBody>
      </p:sp>
      <p:sp>
        <p:nvSpPr>
          <p:cNvPr id="324612" name="Rectangle 2"/>
          <p:cNvSpPr>
            <a:spLocks noGrp="1" noChangeArrowheads="1"/>
          </p:cNvSpPr>
          <p:nvPr>
            <p:ph type="title" idx="4294967295"/>
          </p:nvPr>
        </p:nvSpPr>
        <p:spPr>
          <a:xfrm>
            <a:off x="349250" y="176982"/>
            <a:ext cx="7993063" cy="1304925"/>
          </a:xfrm>
        </p:spPr>
        <p:txBody>
          <a:bodyPr/>
          <a:lstStyle/>
          <a:p>
            <a:pPr eaLnBrk="1" hangingPunct="1"/>
            <a:r>
              <a:rPr lang="de-DE" dirty="0" smtClean="0"/>
              <a:t>Puzzles </a:t>
            </a:r>
            <a:r>
              <a:rPr lang="de-DE" dirty="0"/>
              <a:t>of </a:t>
            </a:r>
            <a:r>
              <a:rPr lang="de-DE" dirty="0" err="1"/>
              <a:t>Bounded</a:t>
            </a:r>
            <a:r>
              <a:rPr lang="de-DE" dirty="0"/>
              <a:t> </a:t>
            </a:r>
            <a:r>
              <a:rPr lang="de-DE" dirty="0" err="1"/>
              <a:t>Rationality</a:t>
            </a:r>
            <a:endParaRPr lang="de-DE" dirty="0" smtClean="0"/>
          </a:p>
        </p:txBody>
      </p:sp>
      <p:sp>
        <p:nvSpPr>
          <p:cNvPr id="38917" name="Rectangle 3"/>
          <p:cNvSpPr>
            <a:spLocks noGrp="1" noChangeArrowheads="1"/>
          </p:cNvSpPr>
          <p:nvPr>
            <p:ph type="body" idx="4294967295"/>
          </p:nvPr>
        </p:nvSpPr>
        <p:spPr>
          <a:xfrm>
            <a:off x="404949" y="1619792"/>
            <a:ext cx="8392687" cy="4393837"/>
          </a:xfrm>
        </p:spPr>
        <p:txBody>
          <a:bodyPr/>
          <a:lstStyle/>
          <a:p>
            <a:pPr marL="400050" indent="-400050" algn="just" eaLnBrk="1" hangingPunct="1">
              <a:lnSpc>
                <a:spcPct val="110000"/>
              </a:lnSpc>
              <a:spcBef>
                <a:spcPct val="25000"/>
              </a:spcBef>
              <a:spcAft>
                <a:spcPct val="25000"/>
              </a:spcAft>
            </a:pPr>
            <a:r>
              <a:rPr lang="en-GB" sz="2400" dirty="0">
                <a:solidFill>
                  <a:srgbClr val="FF0000"/>
                </a:solidFill>
              </a:rPr>
              <a:t>Order effects</a:t>
            </a:r>
            <a:r>
              <a:rPr lang="en-GB" sz="2400" dirty="0"/>
              <a:t>: </a:t>
            </a:r>
            <a:r>
              <a:rPr lang="en-GB" sz="2400" dirty="0" smtClean="0"/>
              <a:t>In sequences of questions or propositions the order matters: (</a:t>
            </a:r>
            <a:r>
              <a:rPr lang="en-GB" sz="2400" i="1" dirty="0" smtClean="0"/>
              <a:t>A </a:t>
            </a:r>
            <a:r>
              <a:rPr lang="en-GB" sz="2400" dirty="0" smtClean="0"/>
              <a:t>; </a:t>
            </a:r>
            <a:r>
              <a:rPr lang="en-GB" sz="2400" i="1" dirty="0" smtClean="0"/>
              <a:t>B</a:t>
            </a:r>
            <a:r>
              <a:rPr lang="en-GB" sz="2400" dirty="0" smtClean="0"/>
              <a:t>) </a:t>
            </a:r>
            <a:r>
              <a:rPr lang="en-GB" sz="2400" dirty="0" smtClean="0">
                <a:sym typeface="Symbol"/>
              </a:rPr>
              <a:t> (</a:t>
            </a:r>
            <a:r>
              <a:rPr lang="en-GB" sz="2400" i="1" dirty="0" smtClean="0">
                <a:sym typeface="Symbol"/>
              </a:rPr>
              <a:t>B </a:t>
            </a:r>
            <a:r>
              <a:rPr lang="en-GB" sz="2400" dirty="0" smtClean="0">
                <a:sym typeface="Symbol"/>
              </a:rPr>
              <a:t>; </a:t>
            </a:r>
            <a:r>
              <a:rPr lang="en-GB" sz="2400" i="1" dirty="0" smtClean="0">
                <a:sym typeface="Symbol"/>
              </a:rPr>
              <a:t>A</a:t>
            </a:r>
            <a:r>
              <a:rPr lang="en-GB" sz="2400" dirty="0" smtClean="0">
                <a:sym typeface="Symbol"/>
              </a:rPr>
              <a:t>) (see survey research)</a:t>
            </a:r>
            <a:endParaRPr lang="en-US" sz="2400" dirty="0"/>
          </a:p>
          <a:p>
            <a:pPr marL="400050" indent="-400050" eaLnBrk="1" hangingPunct="1">
              <a:lnSpc>
                <a:spcPct val="110000"/>
              </a:lnSpc>
              <a:spcBef>
                <a:spcPct val="25000"/>
              </a:spcBef>
              <a:spcAft>
                <a:spcPct val="25000"/>
              </a:spcAft>
            </a:pPr>
            <a:r>
              <a:rPr lang="en-US" sz="2400" dirty="0" smtClean="0">
                <a:solidFill>
                  <a:srgbClr val="FF0000"/>
                </a:solidFill>
              </a:rPr>
              <a:t>Disjunction  fallacy</a:t>
            </a:r>
            <a:r>
              <a:rPr lang="en-US" sz="2400" dirty="0" smtClean="0"/>
              <a:t>: Illustrating that Savage’s sure-thing principle can be violated</a:t>
            </a:r>
            <a:endParaRPr lang="en-US" sz="2400" b="1" dirty="0" smtClean="0"/>
          </a:p>
          <a:p>
            <a:pPr marL="400050" indent="-400050" eaLnBrk="1" hangingPunct="1">
              <a:lnSpc>
                <a:spcPct val="110000"/>
              </a:lnSpc>
              <a:spcBef>
                <a:spcPct val="25000"/>
              </a:spcBef>
              <a:spcAft>
                <a:spcPct val="25000"/>
              </a:spcAft>
            </a:pPr>
            <a:r>
              <a:rPr lang="en-US" sz="2400" dirty="0" smtClean="0">
                <a:solidFill>
                  <a:srgbClr val="FF0000"/>
                </a:solidFill>
              </a:rPr>
              <a:t>Graded membership in Categorization</a:t>
            </a:r>
            <a:r>
              <a:rPr lang="en-US" sz="2400" dirty="0" smtClean="0"/>
              <a:t>: The degree of membership of complex concepts such as in  </a:t>
            </a:r>
            <a:r>
              <a:rPr lang="en-US" sz="2400" dirty="0" smtClean="0">
                <a:solidFill>
                  <a:srgbClr val="000099"/>
                </a:solidFill>
              </a:rPr>
              <a:t>“a tent is building &amp; dwelling” </a:t>
            </a:r>
            <a:r>
              <a:rPr lang="en-US" sz="2400" dirty="0" smtClean="0"/>
              <a:t>does not follow classical rules (Kolmogorov probabilities)</a:t>
            </a:r>
            <a:endParaRPr lang="en-US" sz="2400" dirty="0">
              <a:solidFill>
                <a:srgbClr val="FF0000"/>
              </a:solidFill>
            </a:endParaRPr>
          </a:p>
          <a:p>
            <a:pPr marL="400050" lvl="2" indent="-400050" eaLnBrk="1" hangingPunct="1">
              <a:lnSpc>
                <a:spcPct val="110000"/>
              </a:lnSpc>
              <a:spcBef>
                <a:spcPct val="25000"/>
              </a:spcBef>
              <a:spcAft>
                <a:spcPct val="25000"/>
              </a:spcAft>
            </a:pPr>
            <a:r>
              <a:rPr lang="en-US" sz="2400" dirty="0" smtClean="0">
                <a:solidFill>
                  <a:srgbClr val="FF0000"/>
                </a:solidFill>
              </a:rPr>
              <a:t>Others: </a:t>
            </a:r>
            <a:r>
              <a:rPr lang="en-US" dirty="0"/>
              <a:t>Conjunction puzzle (Linda-example), Ellsberg paradox, Allais paradox, prisoner dilemma, </a:t>
            </a:r>
            <a:r>
              <a:rPr lang="en-US" dirty="0" smtClean="0"/>
              <a:t>framing, …</a:t>
            </a:r>
            <a:endParaRPr lang="en-US" dirty="0"/>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122591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de-DE" dirty="0" smtClean="0"/>
              <a:t>Order </a:t>
            </a:r>
            <a:r>
              <a:rPr lang="de-DE" dirty="0" err="1" smtClean="0"/>
              <a:t>Effects</a:t>
            </a:r>
            <a:endParaRPr lang="de-DE" dirty="0" smtClean="0"/>
          </a:p>
        </p:txBody>
      </p:sp>
      <p:pic>
        <p:nvPicPr>
          <p:cNvPr id="515076" name="Picture 3" descr="C:\Users\PSPOTHEM\Desktop\bill-clinton-photograp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065" y="2066925"/>
            <a:ext cx="269875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77" name="Picture 4" descr="C:\Users\PSPOTHEM\Desktop\ALGoreEPA_468x5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391" y="2052638"/>
            <a:ext cx="27082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78" name="Rectangle 6"/>
          <p:cNvSpPr>
            <a:spLocks noChangeArrowheads="1"/>
          </p:cNvSpPr>
          <p:nvPr/>
        </p:nvSpPr>
        <p:spPr bwMode="auto">
          <a:xfrm>
            <a:off x="5534219" y="6211669"/>
            <a:ext cx="3269228"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None/>
            </a:pPr>
            <a:r>
              <a:rPr lang="de-DE" sz="1800" dirty="0"/>
              <a:t>Moore (2002)</a:t>
            </a:r>
          </a:p>
          <a:p>
            <a:pPr algn="l">
              <a:buNone/>
            </a:pPr>
            <a:r>
              <a:rPr lang="de-DE" sz="1800" dirty="0" err="1" smtClean="0"/>
              <a:t>Busemeyer</a:t>
            </a:r>
            <a:r>
              <a:rPr lang="de-DE" sz="1800" dirty="0" smtClean="0"/>
              <a:t> </a:t>
            </a:r>
            <a:r>
              <a:rPr lang="de-DE" sz="1800" dirty="0" err="1" smtClean="0"/>
              <a:t>and</a:t>
            </a:r>
            <a:r>
              <a:rPr lang="de-DE" sz="1800" dirty="0" smtClean="0"/>
              <a:t> Wang </a:t>
            </a:r>
            <a:r>
              <a:rPr lang="de-DE" sz="1800" dirty="0"/>
              <a:t>(</a:t>
            </a:r>
            <a:r>
              <a:rPr lang="de-DE" sz="1800" dirty="0" smtClean="0"/>
              <a:t>2009)</a:t>
            </a:r>
            <a:endParaRPr lang="de-DE" sz="1800" dirty="0"/>
          </a:p>
        </p:txBody>
      </p:sp>
      <p:sp>
        <p:nvSpPr>
          <p:cNvPr id="515079" name="Text Box 7"/>
          <p:cNvSpPr txBox="1">
            <a:spLocks noChangeArrowheads="1"/>
          </p:cNvSpPr>
          <p:nvPr/>
        </p:nvSpPr>
        <p:spPr bwMode="auto">
          <a:xfrm>
            <a:off x="281350" y="1352550"/>
            <a:ext cx="8387861"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de-DE" dirty="0" err="1" smtClean="0"/>
              <a:t>Is</a:t>
            </a:r>
            <a:r>
              <a:rPr lang="de-DE" dirty="0" smtClean="0"/>
              <a:t> </a:t>
            </a:r>
            <a:r>
              <a:rPr lang="de-DE" dirty="0"/>
              <a:t>Clinton </a:t>
            </a:r>
            <a:r>
              <a:rPr lang="de-DE" dirty="0" smtClean="0"/>
              <a:t>honest? </a:t>
            </a:r>
            <a:r>
              <a:rPr lang="de-DE" dirty="0"/>
              <a:t>50%	   </a:t>
            </a:r>
            <a:r>
              <a:rPr lang="de-DE" dirty="0" smtClean="0"/>
              <a:t>	       </a:t>
            </a:r>
            <a:r>
              <a:rPr lang="de-DE" dirty="0" err="1" smtClean="0"/>
              <a:t>Is</a:t>
            </a:r>
            <a:r>
              <a:rPr lang="de-DE" dirty="0" smtClean="0"/>
              <a:t> </a:t>
            </a:r>
            <a:r>
              <a:rPr lang="de-DE" dirty="0"/>
              <a:t>Gore </a:t>
            </a:r>
            <a:r>
              <a:rPr lang="de-DE" dirty="0" smtClean="0"/>
              <a:t>honest? </a:t>
            </a:r>
            <a:r>
              <a:rPr lang="de-DE" dirty="0"/>
              <a:t>68%</a:t>
            </a:r>
          </a:p>
        </p:txBody>
      </p:sp>
      <p:sp>
        <p:nvSpPr>
          <p:cNvPr id="515080" name="Text Box 8"/>
          <p:cNvSpPr txBox="1">
            <a:spLocks noChangeArrowheads="1"/>
          </p:cNvSpPr>
          <p:nvPr/>
        </p:nvSpPr>
        <p:spPr bwMode="auto">
          <a:xfrm>
            <a:off x="246182" y="5543550"/>
            <a:ext cx="8522097"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de-DE" dirty="0" err="1" smtClean="0"/>
              <a:t>Is</a:t>
            </a:r>
            <a:r>
              <a:rPr lang="de-DE" dirty="0" smtClean="0"/>
              <a:t> </a:t>
            </a:r>
            <a:r>
              <a:rPr lang="de-DE" dirty="0"/>
              <a:t>Gore </a:t>
            </a:r>
            <a:r>
              <a:rPr lang="de-DE" dirty="0" smtClean="0"/>
              <a:t>honest? </a:t>
            </a:r>
            <a:r>
              <a:rPr lang="de-DE" dirty="0"/>
              <a:t>60%	   	</a:t>
            </a:r>
            <a:r>
              <a:rPr lang="de-DE" dirty="0" smtClean="0"/>
              <a:t>      </a:t>
            </a:r>
            <a:r>
              <a:rPr lang="de-DE" dirty="0" err="1" smtClean="0"/>
              <a:t>Is</a:t>
            </a:r>
            <a:r>
              <a:rPr lang="de-DE" dirty="0" smtClean="0"/>
              <a:t> Clinton honest? </a:t>
            </a:r>
            <a:r>
              <a:rPr lang="de-DE" dirty="0"/>
              <a:t>57%</a:t>
            </a:r>
          </a:p>
        </p:txBody>
      </p:sp>
      <p:grpSp>
        <p:nvGrpSpPr>
          <p:cNvPr id="2" name="Groep 1"/>
          <p:cNvGrpSpPr/>
          <p:nvPr/>
        </p:nvGrpSpPr>
        <p:grpSpPr>
          <a:xfrm>
            <a:off x="3535838" y="3029956"/>
            <a:ext cx="1969477" cy="2359062"/>
            <a:chOff x="3508128" y="3029956"/>
            <a:chExt cx="1969477" cy="2359062"/>
          </a:xfrm>
        </p:grpSpPr>
        <p:grpSp>
          <p:nvGrpSpPr>
            <p:cNvPr id="9" name="Group 10"/>
            <p:cNvGrpSpPr>
              <a:grpSpLocks/>
            </p:cNvGrpSpPr>
            <p:nvPr/>
          </p:nvGrpSpPr>
          <p:grpSpPr bwMode="auto">
            <a:xfrm>
              <a:off x="3785412" y="3029956"/>
              <a:ext cx="1189930" cy="1882248"/>
              <a:chOff x="3161" y="2998"/>
              <a:chExt cx="61" cy="964"/>
            </a:xfrm>
          </p:grpSpPr>
          <p:sp>
            <p:nvSpPr>
              <p:cNvPr id="14" name="Line 6"/>
              <p:cNvSpPr>
                <a:spLocks noChangeShapeType="1"/>
              </p:cNvSpPr>
              <p:nvPr/>
            </p:nvSpPr>
            <p:spPr bwMode="auto">
              <a:xfrm>
                <a:off x="3222" y="3231"/>
                <a:ext cx="0" cy="725"/>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 name="Line 7"/>
              <p:cNvSpPr>
                <a:spLocks noChangeShapeType="1"/>
              </p:cNvSpPr>
              <p:nvPr/>
            </p:nvSpPr>
            <p:spPr bwMode="auto">
              <a:xfrm>
                <a:off x="3161" y="2998"/>
                <a:ext cx="0" cy="964"/>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10" name="Group 11"/>
            <p:cNvGrpSpPr>
              <a:grpSpLocks/>
            </p:cNvGrpSpPr>
            <p:nvPr/>
          </p:nvGrpSpPr>
          <p:grpSpPr bwMode="auto">
            <a:xfrm>
              <a:off x="3982168" y="3195922"/>
              <a:ext cx="1183094" cy="1708471"/>
              <a:chOff x="3334" y="3083"/>
              <a:chExt cx="1348" cy="875"/>
            </a:xfrm>
          </p:grpSpPr>
          <p:sp>
            <p:nvSpPr>
              <p:cNvPr id="12" name="Line 8"/>
              <p:cNvSpPr>
                <a:spLocks noChangeShapeType="1"/>
              </p:cNvSpPr>
              <p:nvPr/>
            </p:nvSpPr>
            <p:spPr bwMode="auto">
              <a:xfrm>
                <a:off x="3334" y="3121"/>
                <a:ext cx="0" cy="833"/>
              </a:xfrm>
              <a:prstGeom prst="line">
                <a:avLst/>
              </a:prstGeom>
              <a:noFill/>
              <a:ln w="38100">
                <a:solidFill>
                  <a:srgbClr val="0000FF"/>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 name="Line 9"/>
              <p:cNvSpPr>
                <a:spLocks noChangeShapeType="1"/>
              </p:cNvSpPr>
              <p:nvPr/>
            </p:nvSpPr>
            <p:spPr bwMode="auto">
              <a:xfrm flipH="1">
                <a:off x="4676" y="3083"/>
                <a:ext cx="6" cy="875"/>
              </a:xfrm>
              <a:prstGeom prst="line">
                <a:avLst/>
              </a:prstGeom>
              <a:noFill/>
              <a:ln w="38100">
                <a:solidFill>
                  <a:srgbClr val="0000FF"/>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grpSp>
        <p:sp>
          <p:nvSpPr>
            <p:cNvPr id="11" name="Rectangle 12"/>
            <p:cNvSpPr>
              <a:spLocks noChangeArrowheads="1"/>
            </p:cNvSpPr>
            <p:nvPr/>
          </p:nvSpPr>
          <p:spPr bwMode="auto">
            <a:xfrm>
              <a:off x="3508128" y="4927353"/>
              <a:ext cx="1969477" cy="461665"/>
            </a:xfrm>
            <a:prstGeom prst="rect">
              <a:avLst/>
            </a:prstGeom>
            <a:solidFill>
              <a:schemeClr val="bg2"/>
            </a:solidFill>
            <a:ln w="38100" algn="ctr">
              <a:solidFill>
                <a:schemeClr val="bg2"/>
              </a:solidFill>
              <a:miter lim="800000"/>
              <a:headEnd/>
              <a:tailEnd type="none" w="lg" len="lg"/>
            </a:ln>
          </p:spPr>
          <p:txBody>
            <a:bodyPr wrap="square" lIns="0" rIns="0" anchor="t" anchorCtr="0">
              <a:noAutofit/>
            </a:bodyPr>
            <a:lstStyle/>
            <a:p>
              <a:pPr>
                <a:buNone/>
                <a:tabLst>
                  <a:tab pos="447675" algn="l"/>
                </a:tabLst>
              </a:pPr>
              <a:r>
                <a:rPr lang="nl-NL" dirty="0" err="1" smtClean="0"/>
                <a:t>Assimilation</a:t>
              </a:r>
              <a:endParaRPr lang="en-US" dirty="0"/>
            </a:p>
          </p:txBody>
        </p:sp>
      </p:grpSp>
      <p:sp>
        <p:nvSpPr>
          <p:cNvPr id="16"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2109263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8" grpId="0"/>
      <p:bldP spid="5150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idx="4294967295"/>
          </p:nvPr>
        </p:nvSpPr>
        <p:spPr>
          <a:xfrm>
            <a:off x="684213" y="468313"/>
            <a:ext cx="7934325" cy="657225"/>
          </a:xfrm>
        </p:spPr>
        <p:txBody>
          <a:bodyPr lIns="0" tIns="0" rIns="0" bIns="0" anchor="t"/>
          <a:lstStyle/>
          <a:p>
            <a:r>
              <a:rPr lang="en-US" sz="4800" smtClean="0">
                <a:sym typeface="Symbol" pitchFamily="18" charset="2"/>
              </a:rPr>
              <a:t>Disjunction puzzle</a:t>
            </a:r>
            <a:endParaRPr lang="de-DE" sz="4800" smtClean="0">
              <a:sym typeface="Symbol" pitchFamily="18" charset="2"/>
            </a:endParaRPr>
          </a:p>
        </p:txBody>
      </p:sp>
      <p:sp>
        <p:nvSpPr>
          <p:cNvPr id="205831" name="Rectangle 7"/>
          <p:cNvSpPr>
            <a:spLocks noChangeArrowheads="1"/>
          </p:cNvSpPr>
          <p:nvPr/>
        </p:nvSpPr>
        <p:spPr bwMode="auto">
          <a:xfrm>
            <a:off x="395288" y="1485900"/>
            <a:ext cx="84978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lgn="just" eaLnBrk="0" hangingPunct="0">
              <a:spcBef>
                <a:spcPct val="20000"/>
              </a:spcBef>
            </a:pPr>
            <a:r>
              <a:rPr lang="en-US" dirty="0" err="1">
                <a:ea typeface="ＭＳ Ｐゴシック" pitchFamily="34" charset="-128"/>
                <a:sym typeface="Symbol" pitchFamily="18" charset="2"/>
              </a:rPr>
              <a:t>Tversky</a:t>
            </a:r>
            <a:r>
              <a:rPr lang="en-US" dirty="0">
                <a:ea typeface="ＭＳ Ｐゴシック" pitchFamily="34" charset="-128"/>
                <a:sym typeface="Symbol" pitchFamily="18" charset="2"/>
              </a:rPr>
              <a:t> and </a:t>
            </a:r>
            <a:r>
              <a:rPr lang="en-US" dirty="0" err="1">
                <a:ea typeface="ＭＳ Ｐゴシック" pitchFamily="34" charset="-128"/>
                <a:sym typeface="Symbol" pitchFamily="18" charset="2"/>
              </a:rPr>
              <a:t>Shafir</a:t>
            </a:r>
            <a:r>
              <a:rPr lang="en-US" dirty="0">
                <a:ea typeface="ＭＳ Ｐゴシック" pitchFamily="34" charset="-128"/>
                <a:sym typeface="Symbol" pitchFamily="18" charset="2"/>
              </a:rPr>
              <a:t> (1992) show that significantly more students report they would purchase a nonrefundable Hawaiian vacation if they were to know that they have passed or failed an important exam than report they would purchase if they were not to know the outcome of the </a:t>
            </a:r>
            <a:r>
              <a:rPr lang="en-US" dirty="0" smtClean="0">
                <a:ea typeface="ＭＳ Ｐゴシック" pitchFamily="34" charset="-128"/>
                <a:sym typeface="Symbol" pitchFamily="18" charset="2"/>
              </a:rPr>
              <a:t>exam</a:t>
            </a:r>
            <a:endParaRPr lang="en-US" dirty="0">
              <a:ea typeface="ＭＳ Ｐゴシック" pitchFamily="34" charset="-128"/>
              <a:sym typeface="Symbol" pitchFamily="18" charset="2"/>
            </a:endParaRPr>
          </a:p>
          <a:p>
            <a:pPr marL="342900" indent="-342900" algn="l" eaLnBrk="0" hangingPunct="0">
              <a:spcBef>
                <a:spcPct val="20000"/>
              </a:spcBef>
              <a:buFontTx/>
              <a:buChar char="›"/>
            </a:pPr>
            <a:endParaRPr lang="en-US" sz="800" dirty="0">
              <a:ea typeface="ＭＳ Ｐゴシック" pitchFamily="34" charset="-128"/>
              <a:sym typeface="Symbol" pitchFamily="18" charset="2"/>
            </a:endParaRPr>
          </a:p>
          <a:p>
            <a:pPr marL="342900" indent="-342900" algn="l" eaLnBrk="0" hangingPunct="0">
              <a:spcBef>
                <a:spcPct val="20000"/>
              </a:spcBef>
            </a:pPr>
            <a:r>
              <a:rPr lang="en-US" sz="2500" dirty="0" err="1" smtClean="0">
                <a:ea typeface="ＭＳ Ｐゴシック" pitchFamily="34" charset="-128"/>
                <a:sym typeface="Symbol" pitchFamily="18" charset="2"/>
              </a:rPr>
              <a:t>Prob</a:t>
            </a:r>
            <a:r>
              <a:rPr lang="de-DE" sz="2500" i="1" dirty="0" smtClean="0">
                <a:ea typeface="ＭＳ Ｐゴシック" pitchFamily="34" charset="-128"/>
                <a:sym typeface="Symbol" pitchFamily="18" charset="2"/>
              </a:rPr>
              <a:t>(A</a:t>
            </a:r>
            <a:r>
              <a:rPr lang="en-US" sz="2500" i="1" dirty="0">
                <a:ea typeface="ＭＳ Ｐゴシック" pitchFamily="34" charset="-128"/>
                <a:sym typeface="Symbol" pitchFamily="18" charset="2"/>
              </a:rPr>
              <a:t>|C</a:t>
            </a:r>
            <a:r>
              <a:rPr lang="en-US" sz="2500" dirty="0">
                <a:ea typeface="ＭＳ Ｐゴシック" pitchFamily="34" charset="-128"/>
                <a:sym typeface="Symbol" pitchFamily="18" charset="2"/>
              </a:rPr>
              <a:t>)</a:t>
            </a:r>
            <a:r>
              <a:rPr lang="en-US" sz="2500" i="1" dirty="0">
                <a:ea typeface="ＭＳ Ｐゴシック" pitchFamily="34" charset="-128"/>
                <a:sym typeface="Symbol" pitchFamily="18" charset="2"/>
              </a:rPr>
              <a:t> 	</a:t>
            </a:r>
            <a:r>
              <a:rPr lang="en-US" sz="2500" i="1" dirty="0" smtClean="0">
                <a:ea typeface="ＭＳ Ｐゴシック" pitchFamily="34" charset="-128"/>
                <a:sym typeface="Symbol" pitchFamily="18" charset="2"/>
              </a:rPr>
              <a:t>  </a:t>
            </a:r>
            <a:r>
              <a:rPr lang="en-US" sz="2500" dirty="0" smtClean="0">
                <a:ea typeface="ＭＳ Ｐゴシック" pitchFamily="34" charset="-128"/>
                <a:sym typeface="Symbol" pitchFamily="18" charset="2"/>
              </a:rPr>
              <a:t>= </a:t>
            </a:r>
            <a:r>
              <a:rPr lang="en-US" sz="2500" dirty="0">
                <a:ea typeface="ＭＳ Ｐゴシック" pitchFamily="34" charset="-128"/>
                <a:sym typeface="Symbol" pitchFamily="18" charset="2"/>
              </a:rPr>
              <a:t>0.54</a:t>
            </a:r>
          </a:p>
          <a:p>
            <a:pPr marL="342900" indent="-342900" algn="l" eaLnBrk="0" hangingPunct="0">
              <a:spcBef>
                <a:spcPct val="20000"/>
              </a:spcBef>
              <a:buFontTx/>
              <a:buNone/>
            </a:pPr>
            <a:r>
              <a:rPr lang="en-US" sz="2500" dirty="0">
                <a:ea typeface="ＭＳ Ｐゴシック" pitchFamily="34" charset="-128"/>
                <a:sym typeface="Symbol" pitchFamily="18" charset="2"/>
              </a:rPr>
              <a:t>	</a:t>
            </a:r>
            <a:r>
              <a:rPr lang="en-US" sz="2500" dirty="0" err="1" smtClean="0">
                <a:ea typeface="ＭＳ Ｐゴシック" pitchFamily="34" charset="-128"/>
                <a:sym typeface="Symbol" pitchFamily="18" charset="2"/>
              </a:rPr>
              <a:t>Prob</a:t>
            </a:r>
            <a:r>
              <a:rPr lang="en-US" sz="2500" dirty="0" smtClean="0">
                <a:ea typeface="ＭＳ Ｐゴシック" pitchFamily="34" charset="-128"/>
                <a:sym typeface="Symbol" pitchFamily="18" charset="2"/>
              </a:rPr>
              <a:t>(</a:t>
            </a:r>
            <a:r>
              <a:rPr lang="de-DE" sz="2500" i="1" dirty="0">
                <a:ea typeface="ＭＳ Ｐゴシック" pitchFamily="34" charset="-128"/>
                <a:sym typeface="Symbol" pitchFamily="18" charset="2"/>
              </a:rPr>
              <a:t>A</a:t>
            </a:r>
            <a:r>
              <a:rPr lang="en-US" sz="2500" i="1" dirty="0">
                <a:ea typeface="ＭＳ Ｐゴシック" pitchFamily="34" charset="-128"/>
                <a:sym typeface="Symbol" pitchFamily="18" charset="2"/>
              </a:rPr>
              <a:t>|</a:t>
            </a:r>
            <a:r>
              <a:rPr lang="en-US" sz="2500" dirty="0">
                <a:ea typeface="ＭＳ Ｐゴシック" pitchFamily="34" charset="-128"/>
                <a:sym typeface="Symbol" pitchFamily="18" charset="2"/>
              </a:rPr>
              <a:t></a:t>
            </a:r>
            <a:r>
              <a:rPr lang="en-US" sz="2500" i="1" dirty="0">
                <a:ea typeface="ＭＳ Ｐゴシック" pitchFamily="34" charset="-128"/>
                <a:sym typeface="Symbol" pitchFamily="18" charset="2"/>
              </a:rPr>
              <a:t>C</a:t>
            </a:r>
            <a:r>
              <a:rPr lang="en-US" sz="2500" dirty="0" smtClean="0">
                <a:ea typeface="ＭＳ Ｐゴシック" pitchFamily="34" charset="-128"/>
                <a:sym typeface="Symbol" pitchFamily="18" charset="2"/>
              </a:rPr>
              <a:t>) = 0.57</a:t>
            </a:r>
            <a:endParaRPr lang="en-US" sz="2500" dirty="0">
              <a:ea typeface="ＭＳ Ｐゴシック" pitchFamily="34" charset="-128"/>
              <a:sym typeface="Symbol" pitchFamily="18" charset="2"/>
            </a:endParaRPr>
          </a:p>
          <a:p>
            <a:pPr marL="342900" indent="-342900" algn="l" eaLnBrk="0" hangingPunct="0">
              <a:spcBef>
                <a:spcPct val="20000"/>
              </a:spcBef>
              <a:buFontTx/>
              <a:buNone/>
            </a:pPr>
            <a:r>
              <a:rPr lang="de-DE" sz="2500" dirty="0">
                <a:ea typeface="ＭＳ Ｐゴシック" pitchFamily="34" charset="-128"/>
                <a:sym typeface="Symbol" pitchFamily="18" charset="2"/>
              </a:rPr>
              <a:t>	</a:t>
            </a:r>
            <a:r>
              <a:rPr lang="en-US" sz="2500" dirty="0" err="1" smtClean="0">
                <a:ea typeface="ＭＳ Ｐゴシック" pitchFamily="34" charset="-128"/>
                <a:sym typeface="Symbol" pitchFamily="18" charset="2"/>
              </a:rPr>
              <a:t>Prob</a:t>
            </a:r>
            <a:r>
              <a:rPr lang="de-DE" sz="2500" dirty="0" smtClean="0">
                <a:ea typeface="ＭＳ Ｐゴシック" pitchFamily="34" charset="-128"/>
                <a:sym typeface="Symbol" pitchFamily="18" charset="2"/>
              </a:rPr>
              <a:t>(</a:t>
            </a:r>
            <a:r>
              <a:rPr lang="de-DE" sz="2500" i="1" dirty="0" smtClean="0">
                <a:ea typeface="ＭＳ Ｐゴシック" pitchFamily="34" charset="-128"/>
                <a:sym typeface="Symbol" pitchFamily="18" charset="2"/>
              </a:rPr>
              <a:t>A</a:t>
            </a:r>
            <a:r>
              <a:rPr lang="en-US" sz="2500" dirty="0">
                <a:ea typeface="ＭＳ Ｐゴシック" pitchFamily="34" charset="-128"/>
                <a:sym typeface="Symbol" pitchFamily="18" charset="2"/>
              </a:rPr>
              <a:t>)	</a:t>
            </a:r>
            <a:r>
              <a:rPr lang="en-US" sz="2500" dirty="0" smtClean="0">
                <a:ea typeface="ＭＳ Ｐゴシック" pitchFamily="34" charset="-128"/>
                <a:sym typeface="Symbol" pitchFamily="18" charset="2"/>
              </a:rPr>
              <a:t>  = 0.32</a:t>
            </a:r>
            <a:endParaRPr lang="en-US" sz="2500" dirty="0">
              <a:ea typeface="ＭＳ Ｐゴシック" pitchFamily="34" charset="-128"/>
              <a:sym typeface="Symbol" pitchFamily="18" charset="2"/>
            </a:endParaRPr>
          </a:p>
          <a:p>
            <a:pPr marL="342900" indent="-342900" algn="just" eaLnBrk="0" hangingPunct="0">
              <a:spcBef>
                <a:spcPct val="20000"/>
              </a:spcBef>
              <a:buFontTx/>
              <a:buNone/>
            </a:pPr>
            <a:endParaRPr lang="en-US" sz="800" dirty="0">
              <a:ea typeface="ＭＳ Ｐゴシック" pitchFamily="34" charset="-128"/>
              <a:sym typeface="Symbol" pitchFamily="18" charset="2"/>
            </a:endParaRPr>
          </a:p>
          <a:p>
            <a:pPr marL="342900" indent="-342900" algn="l" eaLnBrk="0" hangingPunct="0">
              <a:spcBef>
                <a:spcPct val="20000"/>
              </a:spcBef>
            </a:pPr>
            <a:r>
              <a:rPr lang="en-US" sz="2500" dirty="0" err="1" smtClean="0">
                <a:ea typeface="ＭＳ Ｐゴシック" pitchFamily="34" charset="-128"/>
                <a:sym typeface="Symbol" pitchFamily="18" charset="2"/>
              </a:rPr>
              <a:t>Prob</a:t>
            </a:r>
            <a:r>
              <a:rPr lang="en-US" sz="2500" dirty="0" smtClean="0">
                <a:ea typeface="ＭＳ Ｐゴシック" pitchFamily="34" charset="-128"/>
                <a:sym typeface="Symbol" pitchFamily="18" charset="2"/>
              </a:rPr>
              <a:t>(</a:t>
            </a:r>
            <a:r>
              <a:rPr lang="en-US" sz="2500" i="1" dirty="0" smtClean="0">
                <a:ea typeface="ＭＳ Ｐゴシック" pitchFamily="34" charset="-128"/>
                <a:sym typeface="Symbol" pitchFamily="18" charset="2"/>
              </a:rPr>
              <a:t>A</a:t>
            </a:r>
            <a:r>
              <a:rPr lang="en-US" sz="2500" dirty="0">
                <a:ea typeface="ＭＳ Ｐゴシック" pitchFamily="34" charset="-128"/>
                <a:sym typeface="Symbol" pitchFamily="18" charset="2"/>
              </a:rPr>
              <a:t>)  = </a:t>
            </a:r>
            <a:r>
              <a:rPr lang="en-US" sz="2500" dirty="0" err="1" smtClean="0">
                <a:ea typeface="ＭＳ Ｐゴシック" pitchFamily="34" charset="-128"/>
                <a:sym typeface="Symbol" pitchFamily="18" charset="2"/>
              </a:rPr>
              <a:t>Prob</a:t>
            </a:r>
            <a:r>
              <a:rPr lang="en-US" sz="2500" dirty="0" smtClean="0">
                <a:ea typeface="ＭＳ Ｐゴシック" pitchFamily="34" charset="-128"/>
                <a:sym typeface="Symbol" pitchFamily="18" charset="2"/>
              </a:rPr>
              <a:t>(</a:t>
            </a:r>
            <a:r>
              <a:rPr lang="de-DE" sz="2500" i="1" dirty="0">
                <a:ea typeface="ＭＳ Ｐゴシック" pitchFamily="34" charset="-128"/>
                <a:sym typeface="Symbol" pitchFamily="18" charset="2"/>
              </a:rPr>
              <a:t>A</a:t>
            </a:r>
            <a:r>
              <a:rPr lang="en-US" sz="2500" dirty="0">
                <a:ea typeface="ＭＳ Ｐゴシック" pitchFamily="34" charset="-128"/>
                <a:sym typeface="Symbol" pitchFamily="18" charset="2"/>
              </a:rPr>
              <a:t>|</a:t>
            </a:r>
            <a:r>
              <a:rPr lang="en-US" sz="2500" i="1" dirty="0">
                <a:ea typeface="ＭＳ Ｐゴシック" pitchFamily="34" charset="-128"/>
                <a:sym typeface="Symbol" pitchFamily="18" charset="2"/>
              </a:rPr>
              <a:t>C</a:t>
            </a:r>
            <a:r>
              <a:rPr lang="en-US" sz="2500" dirty="0">
                <a:ea typeface="ＭＳ Ｐゴシック" pitchFamily="34" charset="-128"/>
                <a:sym typeface="Symbol" pitchFamily="18" charset="2"/>
              </a:rPr>
              <a:t>) </a:t>
            </a:r>
            <a:r>
              <a:rPr lang="en-US" sz="2500" dirty="0" err="1" smtClean="0">
                <a:ea typeface="ＭＳ Ｐゴシック" pitchFamily="34" charset="-128"/>
                <a:sym typeface="Symbol" pitchFamily="18" charset="2"/>
              </a:rPr>
              <a:t>Prob</a:t>
            </a:r>
            <a:r>
              <a:rPr lang="en-US" sz="2500" dirty="0" smtClean="0">
                <a:ea typeface="ＭＳ Ｐゴシック" pitchFamily="34" charset="-128"/>
                <a:sym typeface="Symbol" pitchFamily="18" charset="2"/>
              </a:rPr>
              <a:t>(</a:t>
            </a:r>
            <a:r>
              <a:rPr lang="en-US" sz="2500" i="1" dirty="0" smtClean="0">
                <a:ea typeface="ＭＳ Ｐゴシック" pitchFamily="34" charset="-128"/>
                <a:sym typeface="Symbol" pitchFamily="18" charset="2"/>
              </a:rPr>
              <a:t>C</a:t>
            </a:r>
            <a:r>
              <a:rPr lang="en-US" sz="2500" dirty="0">
                <a:ea typeface="ＭＳ Ｐゴシック" pitchFamily="34" charset="-128"/>
                <a:sym typeface="Symbol" pitchFamily="18" charset="2"/>
              </a:rPr>
              <a:t>) + </a:t>
            </a:r>
            <a:r>
              <a:rPr lang="en-US" sz="2500" dirty="0" err="1" smtClean="0">
                <a:ea typeface="ＭＳ Ｐゴシック" pitchFamily="34" charset="-128"/>
                <a:sym typeface="Symbol" pitchFamily="18" charset="2"/>
              </a:rPr>
              <a:t>Prob</a:t>
            </a:r>
            <a:r>
              <a:rPr lang="en-US" sz="2500" dirty="0" smtClean="0">
                <a:ea typeface="ＭＳ Ｐゴシック" pitchFamily="34" charset="-128"/>
                <a:sym typeface="Symbol" pitchFamily="18" charset="2"/>
              </a:rPr>
              <a:t>(</a:t>
            </a:r>
            <a:r>
              <a:rPr lang="de-DE" sz="2500" i="1" dirty="0">
                <a:ea typeface="ＭＳ Ｐゴシック" pitchFamily="34" charset="-128"/>
                <a:sym typeface="Symbol" pitchFamily="18" charset="2"/>
              </a:rPr>
              <a:t>A</a:t>
            </a:r>
            <a:r>
              <a:rPr lang="en-US" sz="2500" dirty="0">
                <a:ea typeface="ＭＳ Ｐゴシック" pitchFamily="34" charset="-128"/>
                <a:sym typeface="Symbol" pitchFamily="18" charset="2"/>
              </a:rPr>
              <a:t>|</a:t>
            </a:r>
            <a:r>
              <a:rPr lang="en-US" sz="2500" i="1" dirty="0">
                <a:ea typeface="ＭＳ Ｐゴシック" pitchFamily="34" charset="-128"/>
                <a:sym typeface="Symbol" pitchFamily="18" charset="2"/>
              </a:rPr>
              <a:t>C</a:t>
            </a:r>
            <a:r>
              <a:rPr lang="en-US" sz="2500" dirty="0">
                <a:ea typeface="ＭＳ Ｐゴシック" pitchFamily="34" charset="-128"/>
                <a:sym typeface="Symbol" pitchFamily="18" charset="2"/>
              </a:rPr>
              <a:t>) </a:t>
            </a:r>
            <a:r>
              <a:rPr lang="en-US" sz="2500" dirty="0" err="1" smtClean="0">
                <a:ea typeface="ＭＳ Ｐゴシック" pitchFamily="34" charset="-128"/>
                <a:sym typeface="Symbol" pitchFamily="18" charset="2"/>
              </a:rPr>
              <a:t>Prob</a:t>
            </a:r>
            <a:r>
              <a:rPr lang="en-US" sz="2500" dirty="0" smtClean="0">
                <a:ea typeface="ＭＳ Ｐゴシック" pitchFamily="34" charset="-128"/>
                <a:sym typeface="Symbol" pitchFamily="18" charset="2"/>
              </a:rPr>
              <a:t>(</a:t>
            </a:r>
            <a:r>
              <a:rPr lang="en-US" sz="2500" dirty="0">
                <a:ea typeface="ＭＳ Ｐゴシック" pitchFamily="34" charset="-128"/>
                <a:sym typeface="Symbol" pitchFamily="18" charset="2"/>
              </a:rPr>
              <a:t></a:t>
            </a:r>
            <a:r>
              <a:rPr lang="en-US" sz="2500" i="1" dirty="0">
                <a:ea typeface="ＭＳ Ｐゴシック" pitchFamily="34" charset="-128"/>
                <a:sym typeface="Symbol" pitchFamily="18" charset="2"/>
              </a:rPr>
              <a:t>C</a:t>
            </a:r>
            <a:r>
              <a:rPr lang="en-US" sz="2500" dirty="0">
                <a:ea typeface="ＭＳ Ｐゴシック" pitchFamily="34" charset="-128"/>
                <a:sym typeface="Symbol" pitchFamily="18" charset="2"/>
              </a:rPr>
              <a:t>)</a:t>
            </a:r>
            <a:br>
              <a:rPr lang="en-US" sz="2500" dirty="0">
                <a:ea typeface="ＭＳ Ｐゴシック" pitchFamily="34" charset="-128"/>
                <a:sym typeface="Symbol" pitchFamily="18" charset="2"/>
              </a:rPr>
            </a:br>
            <a:r>
              <a:rPr lang="en-US" sz="2500" dirty="0">
                <a:ea typeface="ＭＳ Ｐゴシック" pitchFamily="34" charset="-128"/>
                <a:sym typeface="Symbol" pitchFamily="18" charset="2"/>
              </a:rPr>
              <a:t>since </a:t>
            </a:r>
            <a:r>
              <a:rPr lang="en-US" sz="2500" dirty="0" smtClean="0">
                <a:ea typeface="ＭＳ Ｐゴシック" pitchFamily="34" charset="-128"/>
                <a:sym typeface="Symbol" pitchFamily="18" charset="2"/>
              </a:rPr>
              <a:t>(</a:t>
            </a:r>
            <a:r>
              <a:rPr lang="en-US" sz="2500" i="1" dirty="0" smtClean="0">
                <a:ea typeface="ＭＳ Ｐゴシック" pitchFamily="34" charset="-128"/>
                <a:sym typeface="Symbol" pitchFamily="18" charset="2"/>
              </a:rPr>
              <a:t>C</a:t>
            </a:r>
            <a:r>
              <a:rPr lang="en-US" sz="2500" dirty="0" smtClean="0">
                <a:ea typeface="ＭＳ Ｐゴシック" pitchFamily="34" charset="-128"/>
                <a:sym typeface="Symbol"/>
              </a:rPr>
              <a:t></a:t>
            </a:r>
            <a:r>
              <a:rPr lang="en-US" sz="2500" i="1" dirty="0" smtClean="0">
                <a:ea typeface="ＭＳ Ｐゴシック" pitchFamily="34" charset="-128"/>
                <a:sym typeface="Symbol" pitchFamily="18" charset="2"/>
              </a:rPr>
              <a:t>A</a:t>
            </a:r>
            <a:r>
              <a:rPr lang="en-US" sz="2500" dirty="0" smtClean="0">
                <a:ea typeface="ＭＳ Ｐゴシック" pitchFamily="34" charset="-128"/>
                <a:sym typeface="Symbol" pitchFamily="18" charset="2"/>
              </a:rPr>
              <a:t>)(</a:t>
            </a:r>
            <a:r>
              <a:rPr lang="en-US" sz="2500" dirty="0">
                <a:ea typeface="ＭＳ Ｐゴシック" pitchFamily="34" charset="-128"/>
                <a:sym typeface="Symbol" pitchFamily="18" charset="2"/>
              </a:rPr>
              <a:t></a:t>
            </a:r>
            <a:r>
              <a:rPr lang="en-US" sz="2500" i="1" dirty="0" smtClean="0">
                <a:ea typeface="ＭＳ Ｐゴシック" pitchFamily="34" charset="-128"/>
                <a:sym typeface="Symbol" pitchFamily="18" charset="2"/>
              </a:rPr>
              <a:t>C</a:t>
            </a:r>
            <a:r>
              <a:rPr lang="en-US" sz="2500" dirty="0" smtClean="0">
                <a:ea typeface="ＭＳ Ｐゴシック" pitchFamily="34" charset="-128"/>
                <a:sym typeface="Symbol"/>
              </a:rPr>
              <a:t></a:t>
            </a:r>
            <a:r>
              <a:rPr lang="en-US" sz="2500" i="1" dirty="0" smtClean="0">
                <a:ea typeface="ＭＳ Ｐゴシック" pitchFamily="34" charset="-128"/>
                <a:sym typeface="Symbol" pitchFamily="18" charset="2"/>
              </a:rPr>
              <a:t>A</a:t>
            </a:r>
            <a:r>
              <a:rPr lang="en-US" sz="2500" dirty="0" smtClean="0">
                <a:ea typeface="ＭＳ Ｐゴシック" pitchFamily="34" charset="-128"/>
                <a:sym typeface="Symbol" pitchFamily="18" charset="2"/>
              </a:rPr>
              <a:t>) </a:t>
            </a:r>
            <a:r>
              <a:rPr lang="en-US" sz="2500" dirty="0">
                <a:ea typeface="ＭＳ Ｐゴシック" pitchFamily="34" charset="-128"/>
                <a:sym typeface="Symbol" pitchFamily="18" charset="2"/>
              </a:rPr>
              <a:t>= </a:t>
            </a:r>
            <a:r>
              <a:rPr lang="en-US" sz="2500" i="1" dirty="0">
                <a:ea typeface="ＭＳ Ｐゴシック" pitchFamily="34" charset="-128"/>
                <a:sym typeface="Symbol" pitchFamily="18" charset="2"/>
              </a:rPr>
              <a:t>A</a:t>
            </a:r>
            <a:r>
              <a:rPr lang="en-US" sz="2500" dirty="0">
                <a:ea typeface="ＭＳ Ｐゴシック" pitchFamily="34" charset="-128"/>
                <a:sym typeface="Symbol" pitchFamily="18" charset="2"/>
              </a:rPr>
              <a:t> (distributivity)</a:t>
            </a:r>
          </a:p>
          <a:p>
            <a:pPr marL="342900" indent="-342900" algn="l" eaLnBrk="0" hangingPunct="0">
              <a:spcBef>
                <a:spcPct val="20000"/>
              </a:spcBef>
            </a:pPr>
            <a:endParaRPr lang="en-US" sz="800" dirty="0">
              <a:ea typeface="ＭＳ Ｐゴシック" pitchFamily="34" charset="-128"/>
              <a:sym typeface="Symbol" pitchFamily="18" charset="2"/>
            </a:endParaRPr>
          </a:p>
          <a:p>
            <a:pPr marL="342900" indent="-342900" algn="l" eaLnBrk="0" hangingPunct="0">
              <a:spcBef>
                <a:spcPct val="20000"/>
              </a:spcBef>
              <a:buFontTx/>
              <a:buBlip>
                <a:blip r:embed="rId3"/>
              </a:buBlip>
            </a:pPr>
            <a:r>
              <a:rPr lang="nl-NL" sz="2500" dirty="0">
                <a:solidFill>
                  <a:srgbClr val="FF0000"/>
                </a:solidFill>
                <a:ea typeface="ＭＳ Ｐゴシック" pitchFamily="34" charset="-128"/>
                <a:sym typeface="Symbol" pitchFamily="18" charset="2"/>
              </a:rPr>
              <a:t>The ‘</a:t>
            </a:r>
            <a:r>
              <a:rPr lang="nl-NL" sz="2500" dirty="0" err="1">
                <a:solidFill>
                  <a:srgbClr val="FF0000"/>
                </a:solidFill>
                <a:ea typeface="ＭＳ Ｐゴシック" pitchFamily="34" charset="-128"/>
                <a:sym typeface="Symbol" pitchFamily="18" charset="2"/>
              </a:rPr>
              <a:t>sure</a:t>
            </a:r>
            <a:r>
              <a:rPr lang="nl-NL" sz="2500" dirty="0">
                <a:solidFill>
                  <a:srgbClr val="FF0000"/>
                </a:solidFill>
                <a:ea typeface="ＭＳ Ｐゴシック" pitchFamily="34" charset="-128"/>
                <a:sym typeface="Symbol" pitchFamily="18" charset="2"/>
              </a:rPr>
              <a:t> </a:t>
            </a:r>
            <a:r>
              <a:rPr lang="nl-NL" sz="2500" dirty="0" err="1">
                <a:solidFill>
                  <a:srgbClr val="FF0000"/>
                </a:solidFill>
                <a:ea typeface="ＭＳ Ｐゴシック" pitchFamily="34" charset="-128"/>
                <a:sym typeface="Symbol" pitchFamily="18" charset="2"/>
              </a:rPr>
              <a:t>thing</a:t>
            </a:r>
            <a:r>
              <a:rPr lang="nl-NL" sz="2500" dirty="0">
                <a:solidFill>
                  <a:srgbClr val="FF0000"/>
                </a:solidFill>
                <a:ea typeface="ＭＳ Ｐゴシック" pitchFamily="34" charset="-128"/>
                <a:sym typeface="Symbol" pitchFamily="18" charset="2"/>
              </a:rPr>
              <a:t> </a:t>
            </a:r>
            <a:r>
              <a:rPr lang="nl-NL" sz="2500" dirty="0" err="1">
                <a:solidFill>
                  <a:srgbClr val="FF0000"/>
                </a:solidFill>
                <a:ea typeface="ＭＳ Ｐゴシック" pitchFamily="34" charset="-128"/>
                <a:sym typeface="Symbol" pitchFamily="18" charset="2"/>
              </a:rPr>
              <a:t>principle</a:t>
            </a:r>
            <a:r>
              <a:rPr lang="nl-NL" sz="2500" dirty="0">
                <a:solidFill>
                  <a:srgbClr val="FF0000"/>
                </a:solidFill>
                <a:ea typeface="ＭＳ Ｐゴシック" pitchFamily="34" charset="-128"/>
                <a:sym typeface="Symbol" pitchFamily="18" charset="2"/>
              </a:rPr>
              <a:t>’ is </a:t>
            </a:r>
            <a:r>
              <a:rPr lang="nl-NL" sz="2500" dirty="0" err="1">
                <a:solidFill>
                  <a:srgbClr val="FF0000"/>
                </a:solidFill>
                <a:ea typeface="ＭＳ Ｐゴシック" pitchFamily="34" charset="-128"/>
                <a:sym typeface="Symbol" pitchFamily="18" charset="2"/>
              </a:rPr>
              <a:t>violated</a:t>
            </a:r>
            <a:r>
              <a:rPr lang="nl-NL" sz="2500" dirty="0">
                <a:solidFill>
                  <a:srgbClr val="FF0000"/>
                </a:solidFill>
                <a:ea typeface="ＭＳ Ｐゴシック" pitchFamily="34" charset="-128"/>
                <a:sym typeface="Symbol" pitchFamily="18" charset="2"/>
              </a:rPr>
              <a:t> </a:t>
            </a:r>
            <a:r>
              <a:rPr lang="nl-NL" sz="2500" dirty="0" err="1">
                <a:solidFill>
                  <a:srgbClr val="FF0000"/>
                </a:solidFill>
                <a:ea typeface="ＭＳ Ｐゴシック" pitchFamily="34" charset="-128"/>
                <a:sym typeface="Symbol" pitchFamily="18" charset="2"/>
              </a:rPr>
              <a:t>empirically</a:t>
            </a:r>
            <a:r>
              <a:rPr lang="nl-NL" sz="2500" dirty="0">
                <a:solidFill>
                  <a:srgbClr val="FF0000"/>
                </a:solidFill>
                <a:latin typeface="Georgia" pitchFamily="18" charset="0"/>
                <a:ea typeface="ＭＳ Ｐゴシック" pitchFamily="34" charset="-128"/>
                <a:sym typeface="Symbol" pitchFamily="18" charset="2"/>
              </a:rPr>
              <a:t>!</a:t>
            </a:r>
          </a:p>
          <a:p>
            <a:pPr marL="342900" indent="-342900" algn="l" eaLnBrk="0" hangingPunct="0">
              <a:spcBef>
                <a:spcPct val="20000"/>
              </a:spcBef>
              <a:buFontTx/>
              <a:buBlip>
                <a:blip r:embed="rId3"/>
              </a:buBlip>
            </a:pPr>
            <a:endParaRPr lang="en-US" sz="2500" dirty="0">
              <a:solidFill>
                <a:srgbClr val="FF0000"/>
              </a:solidFill>
              <a:latin typeface="Georgia" pitchFamily="18" charset="0"/>
              <a:ea typeface="ＭＳ Ｐゴシック" pitchFamily="34" charset="-128"/>
              <a:sym typeface="Symbol" pitchFamily="18" charset="2"/>
            </a:endParaRPr>
          </a:p>
        </p:txBody>
      </p:sp>
      <p:sp>
        <p:nvSpPr>
          <p:cNvPr id="6" name="Tijdelijke aanduiding voor dianummer 4"/>
          <p:cNvSpPr>
            <a:spLocks noGrp="1"/>
          </p:cNvSpPr>
          <p:nvPr>
            <p:ph type="sldNum" sz="quarter" idx="11"/>
          </p:nvPr>
        </p:nvSpPr>
        <p:spPr>
          <a:xfrm>
            <a:off x="6553200"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r>
              <a:rPr lang="en-US" sz="1000" dirty="0" smtClean="0">
                <a:solidFill>
                  <a:schemeClr val="tx1"/>
                </a:solidFill>
                <a:latin typeface="Verdana" pitchFamily="34" charset="0"/>
              </a:rPr>
              <a:t> </a:t>
            </a:r>
            <a:fld id="{01048C57-2DD4-48F0-A6F1-68ED0F86383D}" type="slidenum">
              <a:rPr lang="en-US" sz="1000" smtClean="0">
                <a:solidFill>
                  <a:schemeClr val="tx1"/>
                </a:solidFill>
                <a:latin typeface="Verdana" pitchFamily="34" charset="0"/>
              </a:rPr>
              <a:pPr/>
              <a:t>13</a:t>
            </a:fld>
            <a:endParaRPr lang="en-US" sz="1000" dirty="0" smtClean="0">
              <a:solidFill>
                <a:schemeClr val="tx1"/>
              </a:solidFill>
              <a:latin typeface="Verdana" pitchFamily="34" charset="0"/>
            </a:endParaRP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28790618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8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8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8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8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5"/>
          <p:cNvSpPr>
            <a:spLocks noGrp="1" noChangeArrowheads="1"/>
          </p:cNvSpPr>
          <p:nvPr>
            <p:ph type="title" idx="4294967295"/>
          </p:nvPr>
        </p:nvSpPr>
        <p:spPr>
          <a:xfrm>
            <a:off x="539750" y="462814"/>
            <a:ext cx="7934325" cy="657225"/>
          </a:xfrm>
        </p:spPr>
        <p:txBody>
          <a:bodyPr/>
          <a:lstStyle/>
          <a:p>
            <a:r>
              <a:rPr lang="en-US" dirty="0" err="1">
                <a:solidFill>
                  <a:schemeClr val="accent2"/>
                </a:solidFill>
              </a:rPr>
              <a:t>Pitkowsky</a:t>
            </a:r>
            <a:r>
              <a:rPr lang="en-US" dirty="0">
                <a:solidFill>
                  <a:schemeClr val="accent2"/>
                </a:solidFill>
              </a:rPr>
              <a:t> diamond</a:t>
            </a:r>
          </a:p>
        </p:txBody>
      </p:sp>
      <p:sp>
        <p:nvSpPr>
          <p:cNvPr id="755717" name="Rectangle 12"/>
          <p:cNvSpPr>
            <a:spLocks noChangeArrowheads="1"/>
          </p:cNvSpPr>
          <p:nvPr/>
        </p:nvSpPr>
        <p:spPr bwMode="auto">
          <a:xfrm>
            <a:off x="1692275" y="2073275"/>
            <a:ext cx="6192838" cy="21590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nchor="ctr"/>
          <a:lstStyle/>
          <a:p>
            <a:endParaRPr lang="de-DE"/>
          </a:p>
        </p:txBody>
      </p:sp>
      <p:sp>
        <p:nvSpPr>
          <p:cNvPr id="755718" name="Rectangle 13"/>
          <p:cNvSpPr>
            <a:spLocks noChangeArrowheads="1"/>
          </p:cNvSpPr>
          <p:nvPr/>
        </p:nvSpPr>
        <p:spPr bwMode="auto">
          <a:xfrm>
            <a:off x="1908175" y="2276475"/>
            <a:ext cx="6192838" cy="21590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nchor="ctr"/>
          <a:lstStyle/>
          <a:p>
            <a:endParaRPr lang="de-DE"/>
          </a:p>
        </p:txBody>
      </p:sp>
      <p:sp>
        <p:nvSpPr>
          <p:cNvPr id="755719" name="Rectangle 14"/>
          <p:cNvSpPr>
            <a:spLocks noChangeArrowheads="1"/>
          </p:cNvSpPr>
          <p:nvPr/>
        </p:nvSpPr>
        <p:spPr bwMode="auto">
          <a:xfrm>
            <a:off x="1908175" y="2420938"/>
            <a:ext cx="541338" cy="360045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nchor="ctr"/>
          <a:lstStyle/>
          <a:p>
            <a:endParaRPr lang="de-DE"/>
          </a:p>
        </p:txBody>
      </p:sp>
      <p:sp>
        <p:nvSpPr>
          <p:cNvPr id="11" name="Rectangle 3"/>
          <p:cNvSpPr txBox="1">
            <a:spLocks noChangeArrowheads="1"/>
          </p:cNvSpPr>
          <p:nvPr/>
        </p:nvSpPr>
        <p:spPr bwMode="auto">
          <a:xfrm>
            <a:off x="256914" y="2219671"/>
            <a:ext cx="4515111" cy="4032250"/>
          </a:xfrm>
          <a:prstGeom prst="rect">
            <a:avLst/>
          </a:prstGeom>
          <a:noFill/>
          <a:ln w="9525">
            <a:noFill/>
            <a:miter lim="800000"/>
            <a:headEnd/>
            <a:tailEnd/>
          </a:ln>
        </p:spPr>
        <p:txBody>
          <a:bodyPr lIns="0" tIns="0" rIns="0" bIns="0"/>
          <a:lstStyle>
            <a:lvl1pPr marL="342900" indent="-342900" algn="l" eaLnBrk="0" hangingPunct="0">
              <a:spcBef>
                <a:spcPct val="0"/>
              </a:spcBef>
              <a:defRPr sz="2400">
                <a:solidFill>
                  <a:schemeClr val="tx1"/>
                </a:solidFill>
                <a:latin typeface="Arial" charset="0"/>
                <a:ea typeface="ＭＳ Ｐゴシック" pitchFamily="34" charset="-128"/>
              </a:defRPr>
            </a:lvl1pPr>
            <a:lvl2pPr marL="742950" indent="-285750" algn="l" eaLnBrk="0" hangingPunct="0">
              <a:spcBef>
                <a:spcPct val="0"/>
              </a:spcBef>
              <a:defRPr sz="2400">
                <a:solidFill>
                  <a:schemeClr val="tx1"/>
                </a:solidFill>
                <a:latin typeface="Arial" charset="0"/>
                <a:ea typeface="ＭＳ Ｐゴシック" pitchFamily="34" charset="-128"/>
              </a:defRPr>
            </a:lvl2pPr>
            <a:lvl3pPr marL="1143000" indent="-228600" algn="l" eaLnBrk="0" hangingPunct="0">
              <a:spcBef>
                <a:spcPct val="0"/>
              </a:spcBef>
              <a:defRPr sz="2400">
                <a:solidFill>
                  <a:schemeClr val="tx1"/>
                </a:solidFill>
                <a:latin typeface="Arial" charset="0"/>
                <a:ea typeface="ＭＳ Ｐゴシック" pitchFamily="34" charset="-128"/>
              </a:defRPr>
            </a:lvl3pPr>
            <a:lvl4pPr marL="1600200" indent="-228600" algn="l" eaLnBrk="0" hangingPunct="0">
              <a:spcBef>
                <a:spcPct val="0"/>
              </a:spcBef>
              <a:defRPr sz="2400">
                <a:solidFill>
                  <a:schemeClr val="tx1"/>
                </a:solidFill>
                <a:latin typeface="Arial" charset="0"/>
                <a:ea typeface="ＭＳ Ｐゴシック" pitchFamily="34" charset="-128"/>
              </a:defRPr>
            </a:lvl4pPr>
            <a:lvl5pPr marL="2057400" indent="-228600" algn="l" eaLnBrk="0" hangingPunct="0">
              <a:spcBef>
                <a:spcPct val="0"/>
              </a:spcBef>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eaLnBrk="1" hangingPunct="1">
              <a:lnSpc>
                <a:spcPct val="95000"/>
              </a:lnSpc>
              <a:buFontTx/>
              <a:buNone/>
            </a:pPr>
            <a:endParaRPr lang="en-US" sz="1000" b="1" dirty="0">
              <a:solidFill>
                <a:srgbClr val="FF6600"/>
              </a:solidFill>
              <a:latin typeface="Georgia" pitchFamily="18" charset="0"/>
            </a:endParaRPr>
          </a:p>
          <a:p>
            <a:pPr algn="just" eaLnBrk="1" hangingPunct="1">
              <a:lnSpc>
                <a:spcPct val="95000"/>
              </a:lnSpc>
              <a:spcAft>
                <a:spcPct val="25000"/>
              </a:spcAft>
              <a:buFontTx/>
              <a:buNone/>
            </a:pPr>
            <a:r>
              <a:rPr lang="en-US" b="1" dirty="0">
                <a:solidFill>
                  <a:srgbClr val="FF6600"/>
                </a:solidFill>
                <a:latin typeface="+mj-lt"/>
              </a:rPr>
              <a:t>Conjunction</a:t>
            </a:r>
          </a:p>
          <a:p>
            <a:pPr algn="just" eaLnBrk="1" hangingPunct="1">
              <a:lnSpc>
                <a:spcPct val="95000"/>
              </a:lnSpc>
              <a:spcAft>
                <a:spcPct val="25000"/>
              </a:spcAft>
              <a:buFontTx/>
              <a:buNone/>
            </a:pPr>
            <a:r>
              <a:rPr lang="en-US" sz="2000" dirty="0" err="1" smtClean="0">
                <a:latin typeface="+mj-lt"/>
              </a:rPr>
              <a:t>Prob</a:t>
            </a:r>
            <a:r>
              <a:rPr lang="en-US" sz="2000" dirty="0" smtClean="0">
                <a:latin typeface="+mj-lt"/>
              </a:rPr>
              <a:t>(</a:t>
            </a:r>
            <a:r>
              <a:rPr lang="en-US" sz="2000" i="1" dirty="0" smtClean="0">
                <a:latin typeface="+mj-lt"/>
              </a:rPr>
              <a:t>A</a:t>
            </a:r>
            <a:r>
              <a:rPr lang="en-US" sz="2000" dirty="0">
                <a:latin typeface="+mj-lt"/>
                <a:sym typeface="Symbol" pitchFamily="18" charset="2"/>
              </a:rPr>
              <a:t></a:t>
            </a:r>
            <a:r>
              <a:rPr lang="en-US" sz="2000" i="1" dirty="0">
                <a:latin typeface="+mj-lt"/>
                <a:sym typeface="Symbol" pitchFamily="18" charset="2"/>
              </a:rPr>
              <a:t>B</a:t>
            </a:r>
            <a:r>
              <a:rPr lang="en-US" sz="2000" dirty="0">
                <a:latin typeface="+mj-lt"/>
                <a:sym typeface="Symbol" pitchFamily="18" charset="2"/>
              </a:rPr>
              <a:t>)</a:t>
            </a:r>
            <a:r>
              <a:rPr lang="en-US" sz="2000" dirty="0">
                <a:latin typeface="+mj-lt"/>
              </a:rPr>
              <a:t> ≤ </a:t>
            </a:r>
            <a:r>
              <a:rPr lang="en-US" sz="2000" dirty="0" smtClean="0">
                <a:latin typeface="+mj-lt"/>
              </a:rPr>
              <a:t>min(</a:t>
            </a:r>
            <a:r>
              <a:rPr lang="en-US" sz="2000" dirty="0" err="1" smtClean="0">
                <a:latin typeface="+mj-lt"/>
              </a:rPr>
              <a:t>Prob</a:t>
            </a:r>
            <a:r>
              <a:rPr lang="en-US" sz="2000" dirty="0" smtClean="0">
                <a:latin typeface="+mj-lt"/>
              </a:rPr>
              <a:t>(</a:t>
            </a:r>
            <a:r>
              <a:rPr lang="en-US" sz="2000" i="1" dirty="0" smtClean="0">
                <a:latin typeface="+mj-lt"/>
              </a:rPr>
              <a:t>A</a:t>
            </a:r>
            <a:r>
              <a:rPr lang="en-US" sz="2000" dirty="0">
                <a:latin typeface="+mj-lt"/>
              </a:rPr>
              <a:t>),P(</a:t>
            </a:r>
            <a:r>
              <a:rPr lang="en-US" sz="2000" i="1" dirty="0">
                <a:latin typeface="+mj-lt"/>
              </a:rPr>
              <a:t>B</a:t>
            </a:r>
            <a:r>
              <a:rPr lang="en-US" sz="2000" dirty="0">
                <a:latin typeface="+mj-lt"/>
              </a:rPr>
              <a:t>)) </a:t>
            </a:r>
          </a:p>
          <a:p>
            <a:pPr algn="just" eaLnBrk="1" hangingPunct="1">
              <a:lnSpc>
                <a:spcPct val="95000"/>
              </a:lnSpc>
              <a:spcAft>
                <a:spcPct val="25000"/>
              </a:spcAft>
              <a:buFontTx/>
              <a:buNone/>
            </a:pPr>
            <a:r>
              <a:rPr lang="en-US" sz="2000" dirty="0" err="1" smtClean="0">
                <a:latin typeface="+mj-lt"/>
              </a:rPr>
              <a:t>Prob</a:t>
            </a:r>
            <a:r>
              <a:rPr lang="en-US" sz="2000" dirty="0" smtClean="0">
                <a:latin typeface="+mj-lt"/>
              </a:rPr>
              <a:t>(</a:t>
            </a:r>
            <a:r>
              <a:rPr lang="en-US" sz="2000" i="1" dirty="0" smtClean="0">
                <a:latin typeface="+mj-lt"/>
              </a:rPr>
              <a:t>A</a:t>
            </a:r>
            <a:r>
              <a:rPr lang="en-US" sz="2000" dirty="0">
                <a:latin typeface="+mj-lt"/>
              </a:rPr>
              <a:t>)+</a:t>
            </a:r>
            <a:r>
              <a:rPr lang="en-US" sz="2000" dirty="0" err="1" smtClean="0">
                <a:latin typeface="+mj-lt"/>
              </a:rPr>
              <a:t>Prob</a:t>
            </a:r>
            <a:r>
              <a:rPr lang="en-US" sz="2000" dirty="0" smtClean="0">
                <a:latin typeface="+mj-lt"/>
              </a:rPr>
              <a:t>(</a:t>
            </a:r>
            <a:r>
              <a:rPr lang="en-US" sz="2000" i="1" dirty="0" smtClean="0">
                <a:latin typeface="+mj-lt"/>
              </a:rPr>
              <a:t>B</a:t>
            </a:r>
            <a:r>
              <a:rPr lang="en-US" sz="2000" dirty="0">
                <a:latin typeface="+mj-lt"/>
              </a:rPr>
              <a:t>)</a:t>
            </a:r>
            <a:r>
              <a:rPr lang="en-US" sz="2000" dirty="0">
                <a:latin typeface="+mj-lt"/>
                <a:sym typeface="Symbol" pitchFamily="18" charset="2"/>
              </a:rPr>
              <a:t></a:t>
            </a:r>
            <a:r>
              <a:rPr lang="en-US" sz="2000" dirty="0" err="1" smtClean="0">
                <a:latin typeface="+mj-lt"/>
              </a:rPr>
              <a:t>Prob</a:t>
            </a:r>
            <a:r>
              <a:rPr lang="en-US" sz="2000" dirty="0" smtClean="0">
                <a:latin typeface="+mj-lt"/>
              </a:rPr>
              <a:t>(</a:t>
            </a:r>
            <a:r>
              <a:rPr lang="en-US" sz="2000" i="1" dirty="0" smtClean="0">
                <a:latin typeface="+mj-lt"/>
              </a:rPr>
              <a:t>A</a:t>
            </a:r>
            <a:r>
              <a:rPr lang="en-US" sz="2000" dirty="0">
                <a:latin typeface="+mj-lt"/>
                <a:sym typeface="Symbol" pitchFamily="18" charset="2"/>
              </a:rPr>
              <a:t></a:t>
            </a:r>
            <a:r>
              <a:rPr lang="en-US" sz="2000" i="1" dirty="0">
                <a:latin typeface="+mj-lt"/>
                <a:sym typeface="Symbol" pitchFamily="18" charset="2"/>
              </a:rPr>
              <a:t>B</a:t>
            </a:r>
            <a:r>
              <a:rPr lang="en-US" sz="2000" dirty="0">
                <a:latin typeface="+mj-lt"/>
                <a:sym typeface="Symbol" pitchFamily="18" charset="2"/>
              </a:rPr>
              <a:t>) </a:t>
            </a:r>
            <a:r>
              <a:rPr lang="en-US" sz="2000" dirty="0">
                <a:latin typeface="+mj-lt"/>
              </a:rPr>
              <a:t>≤ 1</a:t>
            </a:r>
          </a:p>
          <a:p>
            <a:pPr algn="just" eaLnBrk="1" hangingPunct="1">
              <a:lnSpc>
                <a:spcPct val="95000"/>
              </a:lnSpc>
              <a:spcAft>
                <a:spcPct val="25000"/>
              </a:spcAft>
              <a:buFontTx/>
              <a:buNone/>
            </a:pPr>
            <a:endParaRPr lang="en-US" sz="1000" dirty="0">
              <a:solidFill>
                <a:schemeClr val="bg2"/>
              </a:solidFill>
              <a:latin typeface="+mj-lt"/>
            </a:endParaRPr>
          </a:p>
          <a:p>
            <a:pPr algn="just" eaLnBrk="1" hangingPunct="1">
              <a:lnSpc>
                <a:spcPct val="95000"/>
              </a:lnSpc>
              <a:spcAft>
                <a:spcPct val="25000"/>
              </a:spcAft>
              <a:buFontTx/>
              <a:buNone/>
            </a:pPr>
            <a:r>
              <a:rPr lang="en-US" b="1" dirty="0">
                <a:solidFill>
                  <a:srgbClr val="008000"/>
                </a:solidFill>
                <a:latin typeface="+mj-lt"/>
              </a:rPr>
              <a:t>Disjunction</a:t>
            </a:r>
          </a:p>
          <a:p>
            <a:pPr algn="just" eaLnBrk="1" hangingPunct="1">
              <a:lnSpc>
                <a:spcPct val="95000"/>
              </a:lnSpc>
              <a:spcAft>
                <a:spcPct val="25000"/>
              </a:spcAft>
              <a:buFontTx/>
              <a:buNone/>
            </a:pPr>
            <a:r>
              <a:rPr lang="en-US" sz="2000" dirty="0" err="1" smtClean="0">
                <a:latin typeface="+mj-lt"/>
              </a:rPr>
              <a:t>Prob</a:t>
            </a:r>
            <a:r>
              <a:rPr lang="en-US" sz="2000" dirty="0" smtClean="0">
                <a:latin typeface="+mj-lt"/>
              </a:rPr>
              <a:t>(</a:t>
            </a:r>
            <a:r>
              <a:rPr lang="en-US" sz="2000" i="1" dirty="0" smtClean="0">
                <a:latin typeface="+mj-lt"/>
              </a:rPr>
              <a:t>A</a:t>
            </a:r>
            <a:r>
              <a:rPr lang="en-US" sz="2000" dirty="0">
                <a:latin typeface="+mj-lt"/>
                <a:sym typeface="Symbol" pitchFamily="18" charset="2"/>
              </a:rPr>
              <a:t></a:t>
            </a:r>
            <a:r>
              <a:rPr lang="en-US" sz="2000" i="1" dirty="0">
                <a:latin typeface="+mj-lt"/>
                <a:sym typeface="Symbol" pitchFamily="18" charset="2"/>
              </a:rPr>
              <a:t>B</a:t>
            </a:r>
            <a:r>
              <a:rPr lang="en-US" sz="2000" dirty="0">
                <a:latin typeface="+mj-lt"/>
                <a:sym typeface="Symbol" pitchFamily="18" charset="2"/>
              </a:rPr>
              <a:t>)</a:t>
            </a:r>
            <a:r>
              <a:rPr lang="en-US" sz="2000" dirty="0">
                <a:latin typeface="+mj-lt"/>
              </a:rPr>
              <a:t> ≥ </a:t>
            </a:r>
            <a:r>
              <a:rPr lang="en-US" sz="2000" dirty="0" smtClean="0">
                <a:latin typeface="+mj-lt"/>
              </a:rPr>
              <a:t>max(</a:t>
            </a:r>
            <a:r>
              <a:rPr lang="en-US" sz="2000" dirty="0" err="1" smtClean="0">
                <a:latin typeface="+mj-lt"/>
              </a:rPr>
              <a:t>Prob</a:t>
            </a:r>
            <a:r>
              <a:rPr lang="en-US" sz="2000" dirty="0" smtClean="0">
                <a:latin typeface="+mj-lt"/>
              </a:rPr>
              <a:t>(</a:t>
            </a:r>
            <a:r>
              <a:rPr lang="en-US" sz="2000" i="1" dirty="0" smtClean="0">
                <a:latin typeface="+mj-lt"/>
              </a:rPr>
              <a:t>A</a:t>
            </a:r>
            <a:r>
              <a:rPr lang="en-US" sz="2000" dirty="0">
                <a:latin typeface="+mj-lt"/>
              </a:rPr>
              <a:t>),</a:t>
            </a:r>
            <a:r>
              <a:rPr lang="en-US" sz="2000" dirty="0" err="1" smtClean="0">
                <a:latin typeface="+mj-lt"/>
              </a:rPr>
              <a:t>Prob</a:t>
            </a:r>
            <a:r>
              <a:rPr lang="en-US" sz="2000" dirty="0" smtClean="0">
                <a:latin typeface="+mj-lt"/>
              </a:rPr>
              <a:t>(</a:t>
            </a:r>
            <a:r>
              <a:rPr lang="en-US" sz="2000" i="1" dirty="0" smtClean="0">
                <a:latin typeface="+mj-lt"/>
              </a:rPr>
              <a:t>B</a:t>
            </a:r>
            <a:r>
              <a:rPr lang="en-US" sz="2000" dirty="0">
                <a:latin typeface="+mj-lt"/>
              </a:rPr>
              <a:t>))</a:t>
            </a:r>
          </a:p>
          <a:p>
            <a:pPr algn="just" eaLnBrk="1" hangingPunct="1">
              <a:lnSpc>
                <a:spcPct val="95000"/>
              </a:lnSpc>
              <a:spcAft>
                <a:spcPct val="25000"/>
              </a:spcAft>
              <a:buFontTx/>
              <a:buNone/>
            </a:pPr>
            <a:r>
              <a:rPr lang="en-US" sz="2000" dirty="0" err="1" smtClean="0">
                <a:latin typeface="+mj-lt"/>
              </a:rPr>
              <a:t>Prob</a:t>
            </a:r>
            <a:r>
              <a:rPr lang="en-US" sz="2000" dirty="0" smtClean="0">
                <a:latin typeface="+mj-lt"/>
              </a:rPr>
              <a:t>(A</a:t>
            </a:r>
            <a:r>
              <a:rPr lang="en-US" sz="2000" dirty="0">
                <a:latin typeface="+mj-lt"/>
              </a:rPr>
              <a:t>)+</a:t>
            </a:r>
            <a:r>
              <a:rPr lang="en-US" sz="2000" dirty="0" err="1" smtClean="0">
                <a:latin typeface="+mj-lt"/>
              </a:rPr>
              <a:t>Prob</a:t>
            </a:r>
            <a:r>
              <a:rPr lang="en-US" sz="2000" dirty="0" smtClean="0">
                <a:latin typeface="+mj-lt"/>
              </a:rPr>
              <a:t>(B</a:t>
            </a:r>
            <a:r>
              <a:rPr lang="en-US" sz="2000" dirty="0">
                <a:latin typeface="+mj-lt"/>
              </a:rPr>
              <a:t>)</a:t>
            </a:r>
            <a:r>
              <a:rPr lang="en-US" sz="2000" dirty="0">
                <a:latin typeface="+mj-lt"/>
                <a:sym typeface="Symbol" pitchFamily="18" charset="2"/>
              </a:rPr>
              <a:t></a:t>
            </a:r>
            <a:r>
              <a:rPr lang="en-US" sz="2000" dirty="0" err="1" smtClean="0">
                <a:latin typeface="+mj-lt"/>
              </a:rPr>
              <a:t>Prob</a:t>
            </a:r>
            <a:r>
              <a:rPr lang="en-US" sz="2000" dirty="0" smtClean="0">
                <a:latin typeface="+mj-lt"/>
              </a:rPr>
              <a:t>(A</a:t>
            </a:r>
            <a:r>
              <a:rPr lang="en-US" sz="2000" dirty="0">
                <a:latin typeface="+mj-lt"/>
                <a:sym typeface="Symbol" pitchFamily="18" charset="2"/>
              </a:rPr>
              <a:t>B) </a:t>
            </a:r>
            <a:r>
              <a:rPr lang="en-US" sz="2000" dirty="0">
                <a:latin typeface="+mj-lt"/>
              </a:rPr>
              <a:t>≤ 1</a:t>
            </a:r>
          </a:p>
          <a:p>
            <a:pPr algn="just" eaLnBrk="1" hangingPunct="1">
              <a:spcBef>
                <a:spcPct val="20000"/>
              </a:spcBef>
              <a:spcAft>
                <a:spcPct val="25000"/>
              </a:spcAft>
              <a:buFontTx/>
              <a:buNone/>
            </a:pPr>
            <a:r>
              <a:rPr lang="en-US" sz="2500" dirty="0">
                <a:solidFill>
                  <a:schemeClr val="bg2"/>
                </a:solidFill>
                <a:latin typeface="+mj-lt"/>
              </a:rPr>
              <a:t> </a:t>
            </a:r>
          </a:p>
          <a:p>
            <a:pPr algn="just" eaLnBrk="1" hangingPunct="1">
              <a:spcBef>
                <a:spcPct val="20000"/>
              </a:spcBef>
              <a:spcAft>
                <a:spcPct val="25000"/>
              </a:spcAft>
              <a:buFontTx/>
              <a:buNone/>
            </a:pPr>
            <a:endParaRPr lang="en-US" sz="2500" dirty="0">
              <a:solidFill>
                <a:schemeClr val="bg2"/>
              </a:solidFill>
              <a:latin typeface="Georgia" pitchFamily="18" charset="0"/>
            </a:endParaRPr>
          </a:p>
        </p:txBody>
      </p:sp>
      <p:sp>
        <p:nvSpPr>
          <p:cNvPr id="8"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514" y="1733550"/>
            <a:ext cx="5080960" cy="4064768"/>
          </a:xfrm>
          <a:prstGeom prst="rect">
            <a:avLst/>
          </a:prstGeom>
        </p:spPr>
      </p:pic>
    </p:spTree>
    <p:extLst>
      <p:ext uri="{BB962C8B-B14F-4D97-AF65-F5344CB8AC3E}">
        <p14:creationId xmlns:p14="http://schemas.microsoft.com/office/powerpoint/2010/main" val="5135337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idx="4294967295"/>
          </p:nvPr>
        </p:nvSpPr>
        <p:spPr>
          <a:xfrm>
            <a:off x="755650" y="728246"/>
            <a:ext cx="7934325" cy="647700"/>
          </a:xfrm>
        </p:spPr>
        <p:txBody>
          <a:bodyPr/>
          <a:lstStyle/>
          <a:p>
            <a:r>
              <a:rPr lang="en-US" dirty="0">
                <a:solidFill>
                  <a:schemeClr val="accent2"/>
                </a:solidFill>
              </a:rPr>
              <a:t>Hampton 1988: </a:t>
            </a:r>
            <a:r>
              <a:rPr lang="en-US" dirty="0" err="1">
                <a:solidFill>
                  <a:schemeClr val="accent2"/>
                </a:solidFill>
              </a:rPr>
              <a:t>judgement</a:t>
            </a:r>
            <a:r>
              <a:rPr lang="en-US" dirty="0">
                <a:solidFill>
                  <a:schemeClr val="accent2"/>
                </a:solidFill>
              </a:rPr>
              <a:t> of membership</a:t>
            </a:r>
          </a:p>
        </p:txBody>
      </p:sp>
      <p:graphicFrame>
        <p:nvGraphicFramePr>
          <p:cNvPr id="7" name="Tabel 6"/>
          <p:cNvGraphicFramePr>
            <a:graphicFrameLocks noGrp="1"/>
          </p:cNvGraphicFramePr>
          <p:nvPr>
            <p:extLst>
              <p:ext uri="{D42A27DB-BD31-4B8C-83A1-F6EECF244321}">
                <p14:modId xmlns:p14="http://schemas.microsoft.com/office/powerpoint/2010/main" val="1427374059"/>
              </p:ext>
            </p:extLst>
          </p:nvPr>
        </p:nvGraphicFramePr>
        <p:xfrm>
          <a:off x="684213" y="3316288"/>
          <a:ext cx="2735262" cy="2809875"/>
        </p:xfrm>
        <a:graphic>
          <a:graphicData uri="http://schemas.openxmlformats.org/drawingml/2006/table">
            <a:tbl>
              <a:tblPr firstRow="1" bandRow="1">
                <a:tableStyleId>{5C22544A-7EE6-4342-B048-85BDC9FD1C3A}</a:tableStyleId>
              </a:tblPr>
              <a:tblGrid>
                <a:gridCol w="1295650"/>
                <a:gridCol w="1439612"/>
              </a:tblGrid>
              <a:tr h="432289">
                <a:tc>
                  <a:txBody>
                    <a:bodyPr/>
                    <a:lstStyle/>
                    <a:p>
                      <a:pPr algn="ctr"/>
                      <a:r>
                        <a:rPr lang="en-US" sz="1800" dirty="0" smtClean="0">
                          <a:solidFill>
                            <a:schemeClr val="tx1"/>
                          </a:solidFill>
                        </a:rPr>
                        <a:t>A</a:t>
                      </a:r>
                      <a:endParaRPr lang="en-US" sz="1800" dirty="0">
                        <a:solidFill>
                          <a:schemeClr val="tx1"/>
                        </a:solidFill>
                      </a:endParaRPr>
                    </a:p>
                  </a:txBody>
                  <a:tcPr marL="91405" marR="91405" marT="45726" marB="45726"/>
                </a:tc>
                <a:tc>
                  <a:txBody>
                    <a:bodyPr/>
                    <a:lstStyle/>
                    <a:p>
                      <a:pPr algn="ctr"/>
                      <a:r>
                        <a:rPr lang="en-US" sz="1800" dirty="0" smtClean="0">
                          <a:solidFill>
                            <a:schemeClr val="tx1"/>
                          </a:solidFill>
                        </a:rPr>
                        <a:t>B</a:t>
                      </a:r>
                      <a:endParaRPr lang="en-US" sz="1800" dirty="0">
                        <a:solidFill>
                          <a:schemeClr val="tx1"/>
                        </a:solidFill>
                      </a:endParaRPr>
                    </a:p>
                  </a:txBody>
                  <a:tcPr marL="91405" marR="91405" marT="45726" marB="45726"/>
                </a:tc>
              </a:tr>
              <a:tr h="2377586">
                <a:tc>
                  <a:txBody>
                    <a:bodyPr/>
                    <a:lstStyle/>
                    <a:p>
                      <a:r>
                        <a:rPr lang="en-US" sz="1800" dirty="0" smtClean="0">
                          <a:solidFill>
                            <a:schemeClr val="tx1"/>
                          </a:solidFill>
                        </a:rPr>
                        <a:t>Furniture</a:t>
                      </a:r>
                    </a:p>
                    <a:p>
                      <a:endParaRPr lang="en-US" sz="1800" dirty="0" smtClean="0">
                        <a:solidFill>
                          <a:schemeClr val="tx1"/>
                        </a:solidFill>
                      </a:endParaRPr>
                    </a:p>
                    <a:p>
                      <a:r>
                        <a:rPr lang="en-US" sz="1800" dirty="0" smtClean="0">
                          <a:solidFill>
                            <a:schemeClr val="tx1"/>
                          </a:solidFill>
                        </a:rPr>
                        <a:t>Food</a:t>
                      </a:r>
                    </a:p>
                    <a:p>
                      <a:r>
                        <a:rPr lang="en-US" sz="1800" dirty="0" smtClean="0">
                          <a:solidFill>
                            <a:schemeClr val="tx1"/>
                          </a:solidFill>
                        </a:rPr>
                        <a:t>Weapon</a:t>
                      </a:r>
                    </a:p>
                    <a:p>
                      <a:r>
                        <a:rPr lang="en-US" sz="1800" dirty="0" smtClean="0">
                          <a:solidFill>
                            <a:schemeClr val="tx1"/>
                          </a:solidFill>
                        </a:rPr>
                        <a:t>Building</a:t>
                      </a:r>
                    </a:p>
                    <a:p>
                      <a:r>
                        <a:rPr lang="en-US" sz="1800" dirty="0" smtClean="0">
                          <a:solidFill>
                            <a:schemeClr val="tx1"/>
                          </a:solidFill>
                        </a:rPr>
                        <a:t>Machine</a:t>
                      </a:r>
                    </a:p>
                    <a:p>
                      <a:r>
                        <a:rPr lang="en-US" sz="1800" dirty="0" smtClean="0">
                          <a:solidFill>
                            <a:schemeClr val="tx1"/>
                          </a:solidFill>
                        </a:rPr>
                        <a:t>Bird</a:t>
                      </a:r>
                      <a:endParaRPr lang="en-US" sz="1800" dirty="0">
                        <a:solidFill>
                          <a:schemeClr val="tx1"/>
                        </a:solidFill>
                      </a:endParaRPr>
                    </a:p>
                  </a:txBody>
                  <a:tcPr marL="91405" marR="91405" marT="45726" marB="45726"/>
                </a:tc>
                <a:tc>
                  <a:txBody>
                    <a:bodyPr/>
                    <a:lstStyle/>
                    <a:p>
                      <a:r>
                        <a:rPr lang="en-US" sz="1800" dirty="0" smtClean="0">
                          <a:solidFill>
                            <a:schemeClr val="tx1"/>
                          </a:solidFill>
                        </a:rPr>
                        <a:t>Household appliances</a:t>
                      </a:r>
                    </a:p>
                    <a:p>
                      <a:r>
                        <a:rPr lang="en-US" sz="1800" dirty="0" smtClean="0">
                          <a:solidFill>
                            <a:schemeClr val="tx1"/>
                          </a:solidFill>
                        </a:rPr>
                        <a:t>Plant</a:t>
                      </a:r>
                    </a:p>
                    <a:p>
                      <a:r>
                        <a:rPr lang="en-US" sz="1800" dirty="0" smtClean="0">
                          <a:solidFill>
                            <a:schemeClr val="tx1"/>
                          </a:solidFill>
                        </a:rPr>
                        <a:t>Tool</a:t>
                      </a:r>
                    </a:p>
                    <a:p>
                      <a:r>
                        <a:rPr lang="en-US" sz="1800" dirty="0" smtClean="0">
                          <a:solidFill>
                            <a:schemeClr val="tx1"/>
                          </a:solidFill>
                        </a:rPr>
                        <a:t>Dwelling</a:t>
                      </a:r>
                    </a:p>
                    <a:p>
                      <a:r>
                        <a:rPr lang="en-US" sz="1800" dirty="0" smtClean="0">
                          <a:solidFill>
                            <a:schemeClr val="tx1"/>
                          </a:solidFill>
                        </a:rPr>
                        <a:t>Vehicle</a:t>
                      </a:r>
                    </a:p>
                    <a:p>
                      <a:r>
                        <a:rPr lang="en-US" sz="1800" dirty="0" smtClean="0">
                          <a:solidFill>
                            <a:schemeClr val="tx1"/>
                          </a:solidFill>
                        </a:rPr>
                        <a:t>Pet</a:t>
                      </a:r>
                      <a:endParaRPr lang="en-US" sz="1800" dirty="0">
                        <a:solidFill>
                          <a:schemeClr val="tx1"/>
                        </a:solidFill>
                      </a:endParaRPr>
                    </a:p>
                  </a:txBody>
                  <a:tcPr marL="91405" marR="91405" marT="45726" marB="45726"/>
                </a:tc>
              </a:tr>
            </a:tbl>
          </a:graphicData>
        </a:graphic>
      </p:graphicFrame>
      <p:sp>
        <p:nvSpPr>
          <p:cNvPr id="761872" name="Tekstvak 8"/>
          <p:cNvSpPr txBox="1">
            <a:spLocks noChangeArrowheads="1"/>
          </p:cNvSpPr>
          <p:nvPr/>
        </p:nvSpPr>
        <p:spPr bwMode="auto">
          <a:xfrm>
            <a:off x="766763" y="2349500"/>
            <a:ext cx="23749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charset="0"/>
                <a:ea typeface="ＭＳ Ｐゴシック" pitchFamily="34" charset="-128"/>
              </a:defRPr>
            </a:lvl1pPr>
            <a:lvl2pPr marL="742950" indent="-285750" algn="l" eaLnBrk="0" hangingPunct="0">
              <a:spcBef>
                <a:spcPct val="0"/>
              </a:spcBef>
              <a:defRPr sz="2400">
                <a:solidFill>
                  <a:schemeClr val="tx1"/>
                </a:solidFill>
                <a:latin typeface="Arial" charset="0"/>
                <a:ea typeface="ＭＳ Ｐゴシック" pitchFamily="34" charset="-128"/>
              </a:defRPr>
            </a:lvl2pPr>
            <a:lvl3pPr marL="1143000" indent="-228600" algn="l" eaLnBrk="0" hangingPunct="0">
              <a:spcBef>
                <a:spcPct val="0"/>
              </a:spcBef>
              <a:defRPr sz="2400">
                <a:solidFill>
                  <a:schemeClr val="tx1"/>
                </a:solidFill>
                <a:latin typeface="Arial" charset="0"/>
                <a:ea typeface="ＭＳ Ｐゴシック" pitchFamily="34" charset="-128"/>
              </a:defRPr>
            </a:lvl3pPr>
            <a:lvl4pPr marL="1600200" indent="-228600" algn="l" eaLnBrk="0" hangingPunct="0">
              <a:spcBef>
                <a:spcPct val="0"/>
              </a:spcBef>
              <a:defRPr sz="2400">
                <a:solidFill>
                  <a:schemeClr val="tx1"/>
                </a:solidFill>
                <a:latin typeface="Arial" charset="0"/>
                <a:ea typeface="ＭＳ Ｐゴシック" pitchFamily="34" charset="-128"/>
              </a:defRPr>
            </a:lvl4pPr>
            <a:lvl5pPr marL="2057400" indent="-228600" algn="l" eaLnBrk="0" hangingPunct="0">
              <a:spcBef>
                <a:spcPct val="0"/>
              </a:spcBef>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10000"/>
              </a:spcBef>
              <a:buFontTx/>
              <a:buNone/>
            </a:pPr>
            <a:r>
              <a:rPr lang="en-US" b="1" dirty="0">
                <a:latin typeface="Georgia" pitchFamily="18" charset="0"/>
              </a:rPr>
              <a:t>A and B</a:t>
            </a:r>
          </a:p>
          <a:p>
            <a:pPr algn="ctr" eaLnBrk="1" hangingPunct="1">
              <a:spcBef>
                <a:spcPct val="10000"/>
              </a:spcBef>
              <a:buFontTx/>
              <a:buNone/>
            </a:pPr>
            <a:r>
              <a:rPr lang="nl-NL" sz="2000" dirty="0" err="1">
                <a:solidFill>
                  <a:srgbClr val="008000"/>
                </a:solidFill>
                <a:latin typeface="Georgia" pitchFamily="18" charset="0"/>
              </a:rPr>
              <a:t>overextension</a:t>
            </a:r>
            <a:endParaRPr lang="en-US" sz="2000" dirty="0">
              <a:solidFill>
                <a:srgbClr val="008000"/>
              </a:solidFill>
              <a:latin typeface="Georgia" pitchFamily="18"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4006675686"/>
              </p:ext>
            </p:extLst>
          </p:nvPr>
        </p:nvGraphicFramePr>
        <p:xfrm>
          <a:off x="3995738" y="3316288"/>
          <a:ext cx="4824412" cy="2992529"/>
        </p:xfrm>
        <a:graphic>
          <a:graphicData uri="http://schemas.openxmlformats.org/drawingml/2006/table">
            <a:tbl>
              <a:tblPr firstRow="1" bandRow="1">
                <a:tableStyleId>{5C22544A-7EE6-4342-B048-85BDC9FD1C3A}</a:tableStyleId>
              </a:tblPr>
              <a:tblGrid>
                <a:gridCol w="2666121"/>
                <a:gridCol w="2158291"/>
              </a:tblGrid>
              <a:tr h="432213">
                <a:tc>
                  <a:txBody>
                    <a:bodyPr/>
                    <a:lstStyle/>
                    <a:p>
                      <a:pPr algn="ctr"/>
                      <a:r>
                        <a:rPr lang="en-US" sz="1800" dirty="0" smtClean="0">
                          <a:solidFill>
                            <a:schemeClr val="tx1"/>
                          </a:solidFill>
                        </a:rPr>
                        <a:t>A</a:t>
                      </a:r>
                      <a:endParaRPr lang="en-US" sz="1800" dirty="0">
                        <a:solidFill>
                          <a:schemeClr val="tx1"/>
                        </a:solidFill>
                      </a:endParaRPr>
                    </a:p>
                  </a:txBody>
                  <a:tcPr marL="91438" marR="91438" marT="45718" marB="45718"/>
                </a:tc>
                <a:tc>
                  <a:txBody>
                    <a:bodyPr/>
                    <a:lstStyle/>
                    <a:p>
                      <a:pPr algn="ctr"/>
                      <a:r>
                        <a:rPr lang="en-US" sz="1800" dirty="0" smtClean="0">
                          <a:solidFill>
                            <a:schemeClr val="tx1"/>
                          </a:solidFill>
                        </a:rPr>
                        <a:t>B</a:t>
                      </a:r>
                      <a:endParaRPr lang="en-US" sz="1800" dirty="0">
                        <a:solidFill>
                          <a:schemeClr val="tx1"/>
                        </a:solidFill>
                      </a:endParaRPr>
                    </a:p>
                  </a:txBody>
                  <a:tcPr marL="91438" marR="91438" marT="45718" marB="45718"/>
                </a:tc>
              </a:tr>
              <a:tr h="2560224">
                <a:tc>
                  <a:txBody>
                    <a:bodyPr/>
                    <a:lstStyle/>
                    <a:p>
                      <a:r>
                        <a:rPr lang="en-US" sz="1800" dirty="0" smtClean="0">
                          <a:solidFill>
                            <a:schemeClr val="tx1"/>
                          </a:solidFill>
                        </a:rPr>
                        <a:t>Home furnishing</a:t>
                      </a:r>
                    </a:p>
                    <a:p>
                      <a:r>
                        <a:rPr lang="en-US" sz="1800" dirty="0" smtClean="0">
                          <a:solidFill>
                            <a:schemeClr val="tx1"/>
                          </a:solidFill>
                        </a:rPr>
                        <a:t>Hobbies</a:t>
                      </a:r>
                    </a:p>
                    <a:p>
                      <a:r>
                        <a:rPr lang="en-US" sz="1800" dirty="0" smtClean="0">
                          <a:solidFill>
                            <a:schemeClr val="tx1"/>
                          </a:solidFill>
                        </a:rPr>
                        <a:t>Spices</a:t>
                      </a:r>
                    </a:p>
                    <a:p>
                      <a:r>
                        <a:rPr lang="en-US" sz="1800" dirty="0" smtClean="0">
                          <a:solidFill>
                            <a:schemeClr val="tx1"/>
                          </a:solidFill>
                        </a:rPr>
                        <a:t>Instruments</a:t>
                      </a:r>
                    </a:p>
                    <a:p>
                      <a:r>
                        <a:rPr lang="en-US" sz="1800" dirty="0" smtClean="0">
                          <a:solidFill>
                            <a:schemeClr val="tx1"/>
                          </a:solidFill>
                        </a:rPr>
                        <a:t>Pets</a:t>
                      </a:r>
                    </a:p>
                    <a:p>
                      <a:r>
                        <a:rPr lang="en-US" sz="1800" dirty="0" smtClean="0">
                          <a:solidFill>
                            <a:schemeClr val="tx1"/>
                          </a:solidFill>
                        </a:rPr>
                        <a:t>Sportswear</a:t>
                      </a:r>
                    </a:p>
                    <a:p>
                      <a:r>
                        <a:rPr lang="en-US" sz="1800" dirty="0" smtClean="0">
                          <a:solidFill>
                            <a:schemeClr val="tx1"/>
                          </a:solidFill>
                        </a:rPr>
                        <a:t>Fruits</a:t>
                      </a:r>
                    </a:p>
                    <a:p>
                      <a:r>
                        <a:rPr lang="en-US" sz="1800" dirty="0" smtClean="0">
                          <a:solidFill>
                            <a:schemeClr val="tx1"/>
                          </a:solidFill>
                        </a:rPr>
                        <a:t>Household appliances</a:t>
                      </a:r>
                    </a:p>
                  </a:txBody>
                  <a:tcPr marL="91438" marR="91438" marT="45718" marB="45718"/>
                </a:tc>
                <a:tc>
                  <a:txBody>
                    <a:bodyPr/>
                    <a:lstStyle/>
                    <a:p>
                      <a:r>
                        <a:rPr lang="en-US" sz="1800" dirty="0" smtClean="0">
                          <a:solidFill>
                            <a:schemeClr val="tx1"/>
                          </a:solidFill>
                        </a:rPr>
                        <a:t>Furniture</a:t>
                      </a:r>
                    </a:p>
                    <a:p>
                      <a:r>
                        <a:rPr lang="en-US" sz="1800" dirty="0" smtClean="0">
                          <a:solidFill>
                            <a:schemeClr val="tx1"/>
                          </a:solidFill>
                        </a:rPr>
                        <a:t>Games</a:t>
                      </a:r>
                    </a:p>
                    <a:p>
                      <a:r>
                        <a:rPr lang="en-US" sz="1800" dirty="0" smtClean="0">
                          <a:solidFill>
                            <a:schemeClr val="tx1"/>
                          </a:solidFill>
                        </a:rPr>
                        <a:t>Herbs</a:t>
                      </a:r>
                    </a:p>
                    <a:p>
                      <a:r>
                        <a:rPr lang="en-US" sz="1800" dirty="0" smtClean="0">
                          <a:solidFill>
                            <a:schemeClr val="tx1"/>
                          </a:solidFill>
                        </a:rPr>
                        <a:t>Tools</a:t>
                      </a:r>
                    </a:p>
                    <a:p>
                      <a:r>
                        <a:rPr lang="en-US" sz="1800" dirty="0" smtClean="0">
                          <a:solidFill>
                            <a:schemeClr val="tx1"/>
                          </a:solidFill>
                        </a:rPr>
                        <a:t>Farmyard</a:t>
                      </a:r>
                      <a:r>
                        <a:rPr lang="en-US" sz="1800" baseline="0" dirty="0" smtClean="0">
                          <a:solidFill>
                            <a:schemeClr val="tx1"/>
                          </a:solidFill>
                        </a:rPr>
                        <a:t> </a:t>
                      </a:r>
                      <a:r>
                        <a:rPr lang="en-US" sz="1800" dirty="0" smtClean="0">
                          <a:solidFill>
                            <a:schemeClr val="tx1"/>
                          </a:solidFill>
                        </a:rPr>
                        <a:t>animals</a:t>
                      </a:r>
                    </a:p>
                    <a:p>
                      <a:r>
                        <a:rPr lang="en-US" sz="1800" dirty="0" smtClean="0">
                          <a:solidFill>
                            <a:schemeClr val="tx1"/>
                          </a:solidFill>
                        </a:rPr>
                        <a:t>Sports equipment</a:t>
                      </a:r>
                    </a:p>
                    <a:p>
                      <a:r>
                        <a:rPr lang="en-US" sz="1800" dirty="0" smtClean="0">
                          <a:solidFill>
                            <a:schemeClr val="tx1"/>
                          </a:solidFill>
                        </a:rPr>
                        <a:t>Vegetables</a:t>
                      </a:r>
                    </a:p>
                    <a:p>
                      <a:r>
                        <a:rPr lang="en-US" sz="1800" dirty="0" smtClean="0">
                          <a:solidFill>
                            <a:schemeClr val="tx1"/>
                          </a:solidFill>
                        </a:rPr>
                        <a:t>Kitchen utensils</a:t>
                      </a:r>
                    </a:p>
                    <a:p>
                      <a:endParaRPr lang="en-US" sz="1800" dirty="0" smtClean="0">
                        <a:solidFill>
                          <a:schemeClr val="tx1"/>
                        </a:solidFill>
                      </a:endParaRPr>
                    </a:p>
                  </a:txBody>
                  <a:tcPr marL="91438" marR="91438" marT="45718" marB="45718"/>
                </a:tc>
              </a:tr>
            </a:tbl>
          </a:graphicData>
        </a:graphic>
      </p:graphicFrame>
      <p:sp>
        <p:nvSpPr>
          <p:cNvPr id="761884" name="Tekstvak 10"/>
          <p:cNvSpPr txBox="1">
            <a:spLocks noChangeArrowheads="1"/>
          </p:cNvSpPr>
          <p:nvPr/>
        </p:nvSpPr>
        <p:spPr bwMode="auto">
          <a:xfrm>
            <a:off x="5292725" y="2324100"/>
            <a:ext cx="345598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lgn="l" eaLnBrk="0" hangingPunct="0">
              <a:spcBef>
                <a:spcPct val="0"/>
              </a:spcBef>
              <a:defRPr sz="2400">
                <a:solidFill>
                  <a:schemeClr val="tx1"/>
                </a:solidFill>
                <a:latin typeface="Arial" charset="0"/>
                <a:ea typeface="ＭＳ Ｐゴシック" pitchFamily="34" charset="-128"/>
              </a:defRPr>
            </a:lvl1pPr>
            <a:lvl2pPr marL="742950" indent="-285750" algn="l" eaLnBrk="0" hangingPunct="0">
              <a:spcBef>
                <a:spcPct val="0"/>
              </a:spcBef>
              <a:defRPr sz="2400">
                <a:solidFill>
                  <a:schemeClr val="tx1"/>
                </a:solidFill>
                <a:latin typeface="Arial" charset="0"/>
                <a:ea typeface="ＭＳ Ｐゴシック" pitchFamily="34" charset="-128"/>
              </a:defRPr>
            </a:lvl2pPr>
            <a:lvl3pPr marL="1143000" indent="-228600" algn="l" eaLnBrk="0" hangingPunct="0">
              <a:spcBef>
                <a:spcPct val="0"/>
              </a:spcBef>
              <a:defRPr sz="2400">
                <a:solidFill>
                  <a:schemeClr val="tx1"/>
                </a:solidFill>
                <a:latin typeface="Arial" charset="0"/>
                <a:ea typeface="ＭＳ Ｐゴシック" pitchFamily="34" charset="-128"/>
              </a:defRPr>
            </a:lvl3pPr>
            <a:lvl4pPr marL="1600200" indent="-228600" algn="l" eaLnBrk="0" hangingPunct="0">
              <a:spcBef>
                <a:spcPct val="0"/>
              </a:spcBef>
              <a:defRPr sz="2400">
                <a:solidFill>
                  <a:schemeClr val="tx1"/>
                </a:solidFill>
                <a:latin typeface="Arial" charset="0"/>
                <a:ea typeface="ＭＳ Ｐゴシック" pitchFamily="34" charset="-128"/>
              </a:defRPr>
            </a:lvl4pPr>
            <a:lvl5pPr marL="2057400" indent="-228600" algn="l" eaLnBrk="0" hangingPunct="0">
              <a:spcBef>
                <a:spcPct val="0"/>
              </a:spcBef>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10000"/>
              </a:spcBef>
              <a:buFontTx/>
              <a:buNone/>
            </a:pPr>
            <a:r>
              <a:rPr lang="en-US" b="1" dirty="0">
                <a:latin typeface="Georgia" pitchFamily="18" charset="0"/>
              </a:rPr>
              <a:t>A or B</a:t>
            </a:r>
          </a:p>
          <a:p>
            <a:pPr algn="ctr" eaLnBrk="1" hangingPunct="1">
              <a:spcBef>
                <a:spcPct val="10000"/>
              </a:spcBef>
              <a:buFontTx/>
              <a:buNone/>
            </a:pPr>
            <a:r>
              <a:rPr lang="nl-NL" sz="2000" dirty="0" err="1">
                <a:solidFill>
                  <a:srgbClr val="FF6600"/>
                </a:solidFill>
                <a:latin typeface="Georgia" pitchFamily="18" charset="0"/>
              </a:rPr>
              <a:t>underextension</a:t>
            </a:r>
            <a:r>
              <a:rPr lang="nl-NL" sz="2000" dirty="0">
                <a:solidFill>
                  <a:srgbClr val="FF6600"/>
                </a:solidFill>
                <a:latin typeface="Georgia" pitchFamily="18" charset="0"/>
              </a:rPr>
              <a:t>, *additive</a:t>
            </a:r>
            <a:endParaRPr lang="en-US" sz="2000" dirty="0">
              <a:solidFill>
                <a:srgbClr val="FF6600"/>
              </a:solidFill>
              <a:latin typeface="Georgia" pitchFamily="18" charset="0"/>
            </a:endParaRPr>
          </a:p>
        </p:txBody>
      </p:sp>
      <p:sp>
        <p:nvSpPr>
          <p:cNvPr id="8"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30335617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8" name="Rectangle 2"/>
          <p:cNvSpPr>
            <a:spLocks noGrp="1" noChangeArrowheads="1"/>
          </p:cNvSpPr>
          <p:nvPr>
            <p:ph type="title" idx="4294967295"/>
          </p:nvPr>
        </p:nvSpPr>
        <p:spPr>
          <a:xfrm>
            <a:off x="112074" y="567091"/>
            <a:ext cx="9017000" cy="657225"/>
          </a:xfrm>
        </p:spPr>
        <p:txBody>
          <a:bodyPr/>
          <a:lstStyle/>
          <a:p>
            <a:r>
              <a:rPr lang="en-US" dirty="0" smtClean="0">
                <a:solidFill>
                  <a:schemeClr val="accent2"/>
                </a:solidFill>
              </a:rPr>
              <a:t>Conjunction (</a:t>
            </a:r>
            <a:r>
              <a:rPr lang="en-US" i="1" dirty="0" smtClean="0">
                <a:solidFill>
                  <a:schemeClr val="accent2"/>
                </a:solidFill>
              </a:rPr>
              <a:t>building</a:t>
            </a:r>
            <a:r>
              <a:rPr lang="en-US" dirty="0" smtClean="0">
                <a:solidFill>
                  <a:schemeClr val="accent2"/>
                </a:solidFill>
              </a:rPr>
              <a:t> </a:t>
            </a:r>
            <a:r>
              <a:rPr lang="en-US" dirty="0">
                <a:solidFill>
                  <a:schemeClr val="accent2"/>
                </a:solidFill>
              </a:rPr>
              <a:t>&amp; </a:t>
            </a:r>
            <a:r>
              <a:rPr lang="en-US" i="1" dirty="0">
                <a:solidFill>
                  <a:schemeClr val="accent2"/>
                </a:solidFill>
              </a:rPr>
              <a:t>dwelling</a:t>
            </a:r>
            <a:r>
              <a:rPr lang="en-US" dirty="0">
                <a:solidFill>
                  <a:schemeClr val="accent2"/>
                </a:solidFill>
              </a:rPr>
              <a:t>)</a:t>
            </a:r>
          </a:p>
        </p:txBody>
      </p:sp>
      <p:sp>
        <p:nvSpPr>
          <p:cNvPr id="629763" name="Rectangle 3"/>
          <p:cNvSpPr>
            <a:spLocks noGrp="1" noChangeArrowheads="1"/>
          </p:cNvSpPr>
          <p:nvPr>
            <p:ph idx="4294967295"/>
          </p:nvPr>
        </p:nvSpPr>
        <p:spPr>
          <a:xfrm>
            <a:off x="147860" y="1636388"/>
            <a:ext cx="3991654" cy="4391025"/>
          </a:xfrm>
        </p:spPr>
        <p:txBody>
          <a:bodyPr/>
          <a:lstStyle/>
          <a:p>
            <a:pPr>
              <a:lnSpc>
                <a:spcPct val="120000"/>
              </a:lnSpc>
              <a:buFontTx/>
              <a:buNone/>
              <a:tabLst>
                <a:tab pos="1879600" algn="l"/>
              </a:tabLst>
            </a:pPr>
            <a:r>
              <a:rPr lang="en-US" sz="2400" dirty="0" smtClean="0">
                <a:solidFill>
                  <a:srgbClr val="008000"/>
                </a:solidFill>
              </a:rPr>
              <a:t>Classical</a:t>
            </a:r>
            <a:r>
              <a:rPr lang="en-US" sz="2400" dirty="0" smtClean="0"/>
              <a:t>:</a:t>
            </a:r>
            <a:r>
              <a:rPr lang="en-US" dirty="0"/>
              <a:t> </a:t>
            </a:r>
            <a:r>
              <a:rPr lang="en-US" sz="2000" dirty="0" smtClean="0"/>
              <a:t>cave</a:t>
            </a:r>
            <a:r>
              <a:rPr lang="en-US" sz="2000" dirty="0"/>
              <a:t>, house, synagogue, phone box.</a:t>
            </a:r>
          </a:p>
          <a:p>
            <a:pPr>
              <a:lnSpc>
                <a:spcPct val="120000"/>
              </a:lnSpc>
              <a:buFontTx/>
              <a:buNone/>
              <a:tabLst>
                <a:tab pos="1879600" algn="l"/>
              </a:tabLst>
            </a:pPr>
            <a:r>
              <a:rPr lang="en-US" sz="2400" dirty="0" smtClean="0">
                <a:solidFill>
                  <a:srgbClr val="FF0000"/>
                </a:solidFill>
              </a:rPr>
              <a:t>Non-classical</a:t>
            </a:r>
            <a:r>
              <a:rPr lang="en-US" sz="2000" dirty="0" smtClean="0"/>
              <a:t>: tent</a:t>
            </a:r>
            <a:r>
              <a:rPr lang="en-US" sz="2000" dirty="0"/>
              <a:t>, library,  apartment block, jeep, trailer</a:t>
            </a:r>
            <a:r>
              <a:rPr lang="en-US" sz="1800" dirty="0"/>
              <a:t>.</a:t>
            </a:r>
          </a:p>
          <a:p>
            <a:pPr>
              <a:lnSpc>
                <a:spcPct val="120000"/>
              </a:lnSpc>
              <a:buFontTx/>
              <a:buNone/>
              <a:tabLst>
                <a:tab pos="1879600" algn="l"/>
              </a:tabLst>
            </a:pPr>
            <a:r>
              <a:rPr lang="en-US" sz="2400" dirty="0">
                <a:sym typeface="Symbol" pitchFamily="18" charset="2"/>
              </a:rPr>
              <a:t>Example ‘overextension’</a:t>
            </a:r>
          </a:p>
          <a:p>
            <a:pPr>
              <a:lnSpc>
                <a:spcPct val="120000"/>
              </a:lnSpc>
              <a:buFontTx/>
              <a:buNone/>
              <a:tabLst>
                <a:tab pos="1879600" algn="l"/>
              </a:tabLst>
            </a:pPr>
            <a:r>
              <a:rPr lang="en-US" sz="2000" dirty="0" err="1" smtClean="0">
                <a:sym typeface="Symbol" pitchFamily="18" charset="2"/>
              </a:rPr>
              <a:t>Prob</a:t>
            </a:r>
            <a:r>
              <a:rPr lang="en-US" sz="2000" baseline="-25000" dirty="0" err="1" smtClean="0">
                <a:sym typeface="Symbol" pitchFamily="18" charset="2"/>
              </a:rPr>
              <a:t>library</a:t>
            </a:r>
            <a:r>
              <a:rPr lang="en-US" sz="2000" dirty="0" smtClean="0">
                <a:sym typeface="Symbol" pitchFamily="18" charset="2"/>
              </a:rPr>
              <a:t>(building</a:t>
            </a:r>
            <a:r>
              <a:rPr lang="en-US" sz="2000" dirty="0">
                <a:sym typeface="Symbol" pitchFamily="18" charset="2"/>
              </a:rPr>
              <a:t>)	 </a:t>
            </a:r>
            <a:r>
              <a:rPr lang="en-US" sz="2000" dirty="0" smtClean="0">
                <a:sym typeface="Symbol" pitchFamily="18" charset="2"/>
              </a:rPr>
              <a:t>  = .</a:t>
            </a:r>
            <a:r>
              <a:rPr lang="en-US" sz="2000" dirty="0">
                <a:sym typeface="Symbol" pitchFamily="18" charset="2"/>
              </a:rPr>
              <a:t>95</a:t>
            </a:r>
          </a:p>
          <a:p>
            <a:pPr>
              <a:lnSpc>
                <a:spcPct val="120000"/>
              </a:lnSpc>
              <a:buFontTx/>
              <a:buNone/>
              <a:tabLst>
                <a:tab pos="1879600" algn="l"/>
              </a:tabLst>
            </a:pPr>
            <a:r>
              <a:rPr lang="en-US" sz="2000" dirty="0" err="1" smtClean="0">
                <a:sym typeface="Symbol" pitchFamily="18" charset="2"/>
              </a:rPr>
              <a:t>Prob</a:t>
            </a:r>
            <a:r>
              <a:rPr lang="en-US" sz="2000" baseline="-25000" dirty="0" err="1" smtClean="0">
                <a:sym typeface="Symbol" pitchFamily="18" charset="2"/>
              </a:rPr>
              <a:t>library</a:t>
            </a:r>
            <a:r>
              <a:rPr lang="en-US" sz="2000" dirty="0" smtClean="0">
                <a:sym typeface="Symbol" pitchFamily="18" charset="2"/>
              </a:rPr>
              <a:t>(dwelling</a:t>
            </a:r>
            <a:r>
              <a:rPr lang="en-US" sz="2000" dirty="0">
                <a:sym typeface="Symbol" pitchFamily="18" charset="2"/>
              </a:rPr>
              <a:t>) 	</a:t>
            </a:r>
            <a:r>
              <a:rPr lang="en-US" sz="2000" dirty="0" smtClean="0">
                <a:sym typeface="Symbol" pitchFamily="18" charset="2"/>
              </a:rPr>
              <a:t>   = .</a:t>
            </a:r>
            <a:r>
              <a:rPr lang="en-US" sz="2000" dirty="0">
                <a:sym typeface="Symbol" pitchFamily="18" charset="2"/>
              </a:rPr>
              <a:t>17</a:t>
            </a:r>
          </a:p>
          <a:p>
            <a:pPr>
              <a:lnSpc>
                <a:spcPct val="120000"/>
              </a:lnSpc>
              <a:buFontTx/>
              <a:buNone/>
              <a:tabLst>
                <a:tab pos="1879600" algn="l"/>
              </a:tabLst>
            </a:pPr>
            <a:r>
              <a:rPr lang="en-US" sz="2000" dirty="0" err="1" smtClean="0">
                <a:sym typeface="Symbol" pitchFamily="18" charset="2"/>
              </a:rPr>
              <a:t>Prob</a:t>
            </a:r>
            <a:r>
              <a:rPr lang="en-US" sz="2000" baseline="-25000" dirty="0" err="1" smtClean="0">
                <a:sym typeface="Symbol" pitchFamily="18" charset="2"/>
              </a:rPr>
              <a:t>library</a:t>
            </a:r>
            <a:r>
              <a:rPr lang="en-US" sz="2000" dirty="0" smtClean="0">
                <a:sym typeface="Symbol" pitchFamily="18" charset="2"/>
              </a:rPr>
              <a:t>(build &amp; dwelling) = .</a:t>
            </a:r>
            <a:r>
              <a:rPr lang="en-US" sz="2000" dirty="0">
                <a:sym typeface="Symbol" pitchFamily="18" charset="2"/>
              </a:rPr>
              <a:t>31</a:t>
            </a:r>
          </a:p>
          <a:p>
            <a:pPr>
              <a:lnSpc>
                <a:spcPct val="120000"/>
              </a:lnSpc>
              <a:buFontTx/>
              <a:buNone/>
              <a:tabLst>
                <a:tab pos="1879600" algn="l"/>
              </a:tabLst>
            </a:pPr>
            <a:endParaRPr lang="en-US" sz="2000" dirty="0" smtClean="0">
              <a:solidFill>
                <a:schemeClr val="accent2"/>
              </a:solidFill>
              <a:sym typeface="Symbol" pitchFamily="18" charset="2"/>
            </a:endParaRPr>
          </a:p>
          <a:p>
            <a:pPr>
              <a:lnSpc>
                <a:spcPct val="120000"/>
              </a:lnSpc>
              <a:buFontTx/>
              <a:buNone/>
              <a:tabLst>
                <a:tab pos="1879600" algn="l"/>
              </a:tabLst>
            </a:pPr>
            <a:r>
              <a:rPr lang="en-US" sz="2000" dirty="0" smtClean="0">
                <a:solidFill>
                  <a:schemeClr val="accent2"/>
                </a:solidFill>
                <a:sym typeface="Symbol" pitchFamily="18" charset="2"/>
              </a:rPr>
              <a:t>Cf</a:t>
            </a:r>
            <a:r>
              <a:rPr lang="en-US" sz="2000" dirty="0">
                <a:solidFill>
                  <a:schemeClr val="accent2"/>
                </a:solidFill>
                <a:sym typeface="Symbol" pitchFamily="18" charset="2"/>
              </a:rPr>
              <a:t>. </a:t>
            </a:r>
            <a:r>
              <a:rPr lang="en-US" sz="2000" dirty="0" err="1">
                <a:solidFill>
                  <a:schemeClr val="accent2"/>
                </a:solidFill>
                <a:sym typeface="Symbol" pitchFamily="18" charset="2"/>
              </a:rPr>
              <a:t>Aerts</a:t>
            </a:r>
            <a:r>
              <a:rPr lang="en-US" sz="2000" dirty="0">
                <a:solidFill>
                  <a:schemeClr val="accent2"/>
                </a:solidFill>
                <a:sym typeface="Symbol" pitchFamily="18" charset="2"/>
              </a:rPr>
              <a:t> 2009</a:t>
            </a: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419" y="1636388"/>
            <a:ext cx="5345929" cy="4276743"/>
          </a:xfrm>
          <a:prstGeom prst="rect">
            <a:avLst/>
          </a:prstGeom>
        </p:spPr>
      </p:pic>
    </p:spTree>
    <p:extLst>
      <p:ext uri="{BB962C8B-B14F-4D97-AF65-F5344CB8AC3E}">
        <p14:creationId xmlns:p14="http://schemas.microsoft.com/office/powerpoint/2010/main" val="26674950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97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976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976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976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97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29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idx="4294967295"/>
          </p:nvPr>
        </p:nvSpPr>
        <p:spPr>
          <a:xfrm>
            <a:off x="539750" y="609918"/>
            <a:ext cx="7934325" cy="657225"/>
          </a:xfrm>
        </p:spPr>
        <p:txBody>
          <a:bodyPr/>
          <a:lstStyle/>
          <a:p>
            <a:r>
              <a:rPr lang="en-US" dirty="0">
                <a:solidFill>
                  <a:schemeClr val="accent2"/>
                </a:solidFill>
              </a:rPr>
              <a:t>Disjunction (</a:t>
            </a:r>
            <a:r>
              <a:rPr lang="en-US" i="1" dirty="0">
                <a:solidFill>
                  <a:schemeClr val="accent2"/>
                </a:solidFill>
              </a:rPr>
              <a:t>fruit</a:t>
            </a:r>
            <a:r>
              <a:rPr lang="en-US" dirty="0">
                <a:solidFill>
                  <a:schemeClr val="accent2"/>
                </a:solidFill>
              </a:rPr>
              <a:t> or </a:t>
            </a:r>
            <a:r>
              <a:rPr lang="en-US" i="1" dirty="0">
                <a:solidFill>
                  <a:schemeClr val="accent2"/>
                </a:solidFill>
              </a:rPr>
              <a:t>vegetable</a:t>
            </a:r>
            <a:r>
              <a:rPr lang="en-US" dirty="0">
                <a:solidFill>
                  <a:schemeClr val="accent2"/>
                </a:solidFill>
              </a:rPr>
              <a:t>)</a:t>
            </a:r>
          </a:p>
        </p:txBody>
      </p:sp>
      <p:sp>
        <p:nvSpPr>
          <p:cNvPr id="8" name="Rectangle 3"/>
          <p:cNvSpPr txBox="1">
            <a:spLocks noChangeArrowheads="1"/>
          </p:cNvSpPr>
          <p:nvPr/>
        </p:nvSpPr>
        <p:spPr bwMode="auto">
          <a:xfrm>
            <a:off x="539749" y="1773238"/>
            <a:ext cx="3607433" cy="4535487"/>
          </a:xfrm>
          <a:prstGeom prst="rect">
            <a:avLst/>
          </a:prstGeom>
          <a:noFill/>
          <a:ln w="9525">
            <a:noFill/>
            <a:miter lim="800000"/>
            <a:headEnd/>
            <a:tailEnd/>
          </a:ln>
        </p:spPr>
        <p:txBody>
          <a:bodyPr lIns="0" tIns="0" rIns="0" bIns="0"/>
          <a:lstStyle>
            <a:lvl1pPr marL="342900" indent="-342900" algn="l" eaLnBrk="0" hangingPunct="0">
              <a:spcBef>
                <a:spcPct val="0"/>
              </a:spcBef>
              <a:defRPr sz="2400">
                <a:solidFill>
                  <a:schemeClr val="tx1"/>
                </a:solidFill>
                <a:latin typeface="Arial" charset="0"/>
                <a:ea typeface="ＭＳ Ｐゴシック" pitchFamily="34" charset="-128"/>
              </a:defRPr>
            </a:lvl1pPr>
            <a:lvl2pPr marL="742950" indent="-285750" algn="l" eaLnBrk="0" hangingPunct="0">
              <a:spcBef>
                <a:spcPct val="0"/>
              </a:spcBef>
              <a:defRPr sz="2400">
                <a:solidFill>
                  <a:schemeClr val="tx1"/>
                </a:solidFill>
                <a:latin typeface="Arial" charset="0"/>
                <a:ea typeface="ＭＳ Ｐゴシック" pitchFamily="34" charset="-128"/>
              </a:defRPr>
            </a:lvl2pPr>
            <a:lvl3pPr marL="1143000" indent="-228600" algn="l" eaLnBrk="0" hangingPunct="0">
              <a:spcBef>
                <a:spcPct val="0"/>
              </a:spcBef>
              <a:defRPr sz="2400">
                <a:solidFill>
                  <a:schemeClr val="tx1"/>
                </a:solidFill>
                <a:latin typeface="Arial" charset="0"/>
                <a:ea typeface="ＭＳ Ｐゴシック" pitchFamily="34" charset="-128"/>
              </a:defRPr>
            </a:lvl3pPr>
            <a:lvl4pPr marL="1600200" indent="-228600" algn="l" eaLnBrk="0" hangingPunct="0">
              <a:spcBef>
                <a:spcPct val="0"/>
              </a:spcBef>
              <a:defRPr sz="2400">
                <a:solidFill>
                  <a:schemeClr val="tx1"/>
                </a:solidFill>
                <a:latin typeface="Arial" charset="0"/>
                <a:ea typeface="ＭＳ Ｐゴシック" pitchFamily="34" charset="-128"/>
              </a:defRPr>
            </a:lvl4pPr>
            <a:lvl5pPr marL="2057400" indent="-228600" algn="l" eaLnBrk="0" hangingPunct="0">
              <a:spcBef>
                <a:spcPct val="0"/>
              </a:spcBef>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110000"/>
              </a:lnSpc>
              <a:spcBef>
                <a:spcPct val="25000"/>
              </a:spcBef>
              <a:spcAft>
                <a:spcPct val="5000"/>
              </a:spcAft>
              <a:buFontTx/>
              <a:buNone/>
            </a:pPr>
            <a:r>
              <a:rPr lang="en-US" sz="2500" dirty="0" smtClean="0">
                <a:solidFill>
                  <a:srgbClr val="008000"/>
                </a:solidFill>
                <a:latin typeface="+mj-lt"/>
              </a:rPr>
              <a:t>Classical</a:t>
            </a:r>
            <a:r>
              <a:rPr lang="en-US" sz="2500" dirty="0" smtClean="0">
                <a:latin typeface="+mj-lt"/>
              </a:rPr>
              <a:t>: </a:t>
            </a:r>
            <a:r>
              <a:rPr lang="en-US" sz="2000" dirty="0" smtClean="0">
                <a:latin typeface="+mj-lt"/>
              </a:rPr>
              <a:t>green </a:t>
            </a:r>
            <a:r>
              <a:rPr lang="en-US" sz="2000" dirty="0">
                <a:latin typeface="+mj-lt"/>
              </a:rPr>
              <a:t>pepper, chili pepper, </a:t>
            </a:r>
            <a:r>
              <a:rPr lang="en-US" sz="2000" dirty="0" smtClean="0">
                <a:latin typeface="+mj-lt"/>
              </a:rPr>
              <a:t>peanut,</a:t>
            </a:r>
            <a:br>
              <a:rPr lang="en-US" sz="2000" dirty="0" smtClean="0">
                <a:latin typeface="+mj-lt"/>
              </a:rPr>
            </a:br>
            <a:r>
              <a:rPr lang="en-US" sz="2000" dirty="0" smtClean="0">
                <a:latin typeface="+mj-lt"/>
              </a:rPr>
              <a:t>tomato</a:t>
            </a:r>
            <a:r>
              <a:rPr lang="en-US" sz="2000" dirty="0">
                <a:latin typeface="+mj-lt"/>
              </a:rPr>
              <a:t>, pumpkin</a:t>
            </a:r>
            <a:r>
              <a:rPr lang="en-US" sz="1800" dirty="0">
                <a:latin typeface="+mj-lt"/>
              </a:rPr>
              <a:t>.</a:t>
            </a:r>
          </a:p>
          <a:p>
            <a:pPr algn="just" eaLnBrk="1" hangingPunct="1">
              <a:lnSpc>
                <a:spcPct val="110000"/>
              </a:lnSpc>
              <a:spcBef>
                <a:spcPct val="25000"/>
              </a:spcBef>
              <a:spcAft>
                <a:spcPct val="5000"/>
              </a:spcAft>
              <a:buFontTx/>
              <a:buNone/>
            </a:pPr>
            <a:r>
              <a:rPr lang="en-US" sz="2500" dirty="0">
                <a:solidFill>
                  <a:srgbClr val="FF0000"/>
                </a:solidFill>
                <a:latin typeface="+mj-lt"/>
              </a:rPr>
              <a:t>Non-classical</a:t>
            </a:r>
            <a:r>
              <a:rPr lang="en-US" sz="2000" dirty="0">
                <a:latin typeface="+mj-lt"/>
              </a:rPr>
              <a:t>: olive, rice, root ginger mushroom, broccoli, </a:t>
            </a:r>
          </a:p>
          <a:p>
            <a:pPr algn="just" eaLnBrk="1" hangingPunct="1">
              <a:lnSpc>
                <a:spcPct val="110000"/>
              </a:lnSpc>
              <a:spcBef>
                <a:spcPct val="25000"/>
              </a:spcBef>
              <a:spcAft>
                <a:spcPct val="5000"/>
              </a:spcAft>
              <a:buFontTx/>
              <a:buNone/>
            </a:pPr>
            <a:r>
              <a:rPr lang="en-US" sz="2500" dirty="0">
                <a:latin typeface="+mj-lt"/>
                <a:sym typeface="Symbol" pitchFamily="18" charset="2"/>
              </a:rPr>
              <a:t>Example ‘</a:t>
            </a:r>
            <a:r>
              <a:rPr lang="en-US" sz="2500" dirty="0" err="1">
                <a:latin typeface="+mj-lt"/>
                <a:sym typeface="Symbol" pitchFamily="18" charset="2"/>
              </a:rPr>
              <a:t>additivity</a:t>
            </a:r>
            <a:r>
              <a:rPr lang="en-US" sz="2500" dirty="0">
                <a:latin typeface="+mj-lt"/>
                <a:sym typeface="Symbol" pitchFamily="18" charset="2"/>
              </a:rPr>
              <a:t>’</a:t>
            </a:r>
          </a:p>
          <a:p>
            <a:pPr algn="just" eaLnBrk="1" hangingPunct="1">
              <a:lnSpc>
                <a:spcPct val="110000"/>
              </a:lnSpc>
              <a:spcBef>
                <a:spcPct val="25000"/>
              </a:spcBef>
              <a:spcAft>
                <a:spcPct val="5000"/>
              </a:spcAft>
              <a:buFontTx/>
              <a:buNone/>
            </a:pPr>
            <a:r>
              <a:rPr lang="en-US" sz="2000" dirty="0" err="1" smtClean="0">
                <a:latin typeface="+mj-lt"/>
                <a:sym typeface="Symbol" pitchFamily="18" charset="2"/>
              </a:rPr>
              <a:t>Prob</a:t>
            </a:r>
            <a:r>
              <a:rPr lang="en-US" sz="2000" baseline="-25000" dirty="0" err="1" smtClean="0">
                <a:latin typeface="+mj-lt"/>
                <a:sym typeface="Symbol" pitchFamily="18" charset="2"/>
              </a:rPr>
              <a:t>olive</a:t>
            </a:r>
            <a:r>
              <a:rPr lang="en-US" sz="2000" dirty="0" smtClean="0">
                <a:latin typeface="+mj-lt"/>
                <a:sym typeface="Symbol" pitchFamily="18" charset="2"/>
              </a:rPr>
              <a:t>(fruit</a:t>
            </a:r>
            <a:r>
              <a:rPr lang="en-US" sz="2000" dirty="0">
                <a:latin typeface="+mj-lt"/>
                <a:sym typeface="Symbol" pitchFamily="18" charset="2"/>
              </a:rPr>
              <a:t>) 	= .5</a:t>
            </a:r>
          </a:p>
          <a:p>
            <a:pPr algn="just" eaLnBrk="1" hangingPunct="1">
              <a:lnSpc>
                <a:spcPct val="110000"/>
              </a:lnSpc>
              <a:spcBef>
                <a:spcPct val="25000"/>
              </a:spcBef>
              <a:spcAft>
                <a:spcPct val="5000"/>
              </a:spcAft>
              <a:buFontTx/>
              <a:buNone/>
            </a:pPr>
            <a:r>
              <a:rPr lang="en-US" sz="2000" dirty="0" err="1" smtClean="0">
                <a:latin typeface="+mj-lt"/>
                <a:sym typeface="Symbol" pitchFamily="18" charset="2"/>
              </a:rPr>
              <a:t>Prob</a:t>
            </a:r>
            <a:r>
              <a:rPr lang="en-US" sz="2000" baseline="-25000" dirty="0" err="1" smtClean="0">
                <a:latin typeface="+mj-lt"/>
                <a:sym typeface="Symbol" pitchFamily="18" charset="2"/>
              </a:rPr>
              <a:t>olive</a:t>
            </a:r>
            <a:r>
              <a:rPr lang="en-US" sz="2000" dirty="0" smtClean="0">
                <a:latin typeface="+mj-lt"/>
                <a:sym typeface="Symbol" pitchFamily="18" charset="2"/>
              </a:rPr>
              <a:t>(vegetable</a:t>
            </a:r>
            <a:r>
              <a:rPr lang="en-US" sz="2000" dirty="0">
                <a:latin typeface="+mj-lt"/>
                <a:sym typeface="Symbol" pitchFamily="18" charset="2"/>
              </a:rPr>
              <a:t>) = .1</a:t>
            </a:r>
          </a:p>
          <a:p>
            <a:pPr algn="just" eaLnBrk="1" hangingPunct="1">
              <a:lnSpc>
                <a:spcPct val="110000"/>
              </a:lnSpc>
              <a:spcBef>
                <a:spcPct val="25000"/>
              </a:spcBef>
              <a:spcAft>
                <a:spcPct val="5000"/>
              </a:spcAft>
              <a:buFontTx/>
              <a:buNone/>
            </a:pPr>
            <a:r>
              <a:rPr lang="en-US" sz="2000" dirty="0" err="1" smtClean="0">
                <a:latin typeface="+mj-lt"/>
                <a:sym typeface="Symbol" pitchFamily="18" charset="2"/>
              </a:rPr>
              <a:t>Prob</a:t>
            </a:r>
            <a:r>
              <a:rPr lang="en-US" sz="2000" baseline="-25000" dirty="0" err="1" smtClean="0">
                <a:latin typeface="+mj-lt"/>
                <a:sym typeface="Symbol" pitchFamily="18" charset="2"/>
              </a:rPr>
              <a:t>olive</a:t>
            </a:r>
            <a:r>
              <a:rPr lang="en-US" sz="2000" dirty="0" smtClean="0">
                <a:latin typeface="+mj-lt"/>
                <a:sym typeface="Symbol" pitchFamily="18" charset="2"/>
              </a:rPr>
              <a:t>(fruit  vegetable) = </a:t>
            </a:r>
            <a:r>
              <a:rPr lang="en-US" sz="2000" dirty="0">
                <a:latin typeface="+mj-lt"/>
                <a:sym typeface="Symbol" pitchFamily="18" charset="2"/>
              </a:rPr>
              <a:t>.8</a:t>
            </a:r>
          </a:p>
          <a:p>
            <a:pPr algn="just" eaLnBrk="1" hangingPunct="1">
              <a:lnSpc>
                <a:spcPct val="110000"/>
              </a:lnSpc>
              <a:spcBef>
                <a:spcPct val="25000"/>
              </a:spcBef>
              <a:spcAft>
                <a:spcPct val="5000"/>
              </a:spcAft>
              <a:buFontTx/>
              <a:buNone/>
            </a:pPr>
            <a:endParaRPr lang="en-US" sz="800" dirty="0">
              <a:solidFill>
                <a:schemeClr val="bg2"/>
              </a:solidFill>
              <a:latin typeface="+mj-lt"/>
              <a:sym typeface="Symbol" pitchFamily="18" charset="2"/>
            </a:endParaRPr>
          </a:p>
          <a:p>
            <a:pPr algn="just" eaLnBrk="1" hangingPunct="1">
              <a:lnSpc>
                <a:spcPct val="110000"/>
              </a:lnSpc>
              <a:spcBef>
                <a:spcPct val="25000"/>
              </a:spcBef>
              <a:spcAft>
                <a:spcPct val="5000"/>
              </a:spcAft>
              <a:buFontTx/>
              <a:buNone/>
            </a:pPr>
            <a:r>
              <a:rPr lang="en-US" sz="2000" dirty="0" smtClean="0">
                <a:solidFill>
                  <a:schemeClr val="accent2"/>
                </a:solidFill>
                <a:latin typeface="+mj-lt"/>
                <a:sym typeface="Symbol" pitchFamily="18" charset="2"/>
              </a:rPr>
              <a:t>Cf</a:t>
            </a:r>
            <a:r>
              <a:rPr lang="en-US" sz="2000" dirty="0">
                <a:solidFill>
                  <a:schemeClr val="accent2"/>
                </a:solidFill>
                <a:latin typeface="+mj-lt"/>
                <a:sym typeface="Symbol" pitchFamily="18" charset="2"/>
              </a:rPr>
              <a:t>. </a:t>
            </a:r>
            <a:r>
              <a:rPr lang="en-US" sz="2000" dirty="0" err="1">
                <a:solidFill>
                  <a:schemeClr val="accent2"/>
                </a:solidFill>
                <a:latin typeface="+mj-lt"/>
                <a:sym typeface="Symbol" pitchFamily="18" charset="2"/>
              </a:rPr>
              <a:t>Aerts</a:t>
            </a:r>
            <a:r>
              <a:rPr lang="en-US" sz="2000" dirty="0">
                <a:solidFill>
                  <a:schemeClr val="accent2"/>
                </a:solidFill>
                <a:latin typeface="+mj-lt"/>
                <a:sym typeface="Symbol" pitchFamily="18" charset="2"/>
              </a:rPr>
              <a:t> 2009</a:t>
            </a: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182" y="1773238"/>
            <a:ext cx="4996818" cy="3997454"/>
          </a:xfrm>
          <a:prstGeom prst="rect">
            <a:avLst/>
          </a:prstGeom>
        </p:spPr>
      </p:pic>
    </p:spTree>
    <p:extLst>
      <p:ext uri="{BB962C8B-B14F-4D97-AF65-F5344CB8AC3E}">
        <p14:creationId xmlns:p14="http://schemas.microsoft.com/office/powerpoint/2010/main" val="3278070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5F6B144B-F4F7-4540-A52C-ACF214E19D1B}" type="slidenum">
              <a:rPr lang="en-US" sz="1000">
                <a:latin typeface="Verdana" pitchFamily="34" charset="0"/>
              </a:rPr>
              <a:pPr algn="r">
                <a:buFontTx/>
                <a:buNone/>
              </a:pPr>
              <a:t>18</a:t>
            </a:fld>
            <a:endParaRPr lang="en-US" sz="1000" dirty="0">
              <a:latin typeface="Verdana" pitchFamily="34" charset="0"/>
            </a:endParaRPr>
          </a:p>
        </p:txBody>
      </p:sp>
      <p:sp>
        <p:nvSpPr>
          <p:cNvPr id="322564" name="Rectangle 2"/>
          <p:cNvSpPr>
            <a:spLocks noGrp="1" noChangeArrowheads="1"/>
          </p:cNvSpPr>
          <p:nvPr>
            <p:ph type="title" idx="4294967295"/>
          </p:nvPr>
        </p:nvSpPr>
        <p:spPr>
          <a:xfrm>
            <a:off x="755650" y="333375"/>
            <a:ext cx="7993063" cy="1304925"/>
          </a:xfrm>
        </p:spPr>
        <p:txBody>
          <a:bodyPr/>
          <a:lstStyle/>
          <a:p>
            <a:pPr eaLnBrk="1" hangingPunct="1"/>
            <a:r>
              <a:rPr lang="en-US" dirty="0" smtClean="0">
                <a:solidFill>
                  <a:srgbClr val="C00000"/>
                </a:solidFill>
              </a:rPr>
              <a:t>II</a:t>
            </a:r>
            <a:br>
              <a:rPr lang="en-US" dirty="0" smtClean="0">
                <a:solidFill>
                  <a:srgbClr val="C00000"/>
                </a:solidFill>
              </a:rPr>
            </a:br>
            <a:r>
              <a:rPr lang="en-US" dirty="0" smtClean="0">
                <a:solidFill>
                  <a:srgbClr val="C00000"/>
                </a:solidFill>
              </a:rPr>
              <a:t>Logical Motivation</a:t>
            </a:r>
            <a:endParaRPr lang="de-DE" dirty="0" smtClean="0">
              <a:solidFill>
                <a:srgbClr val="C00000"/>
              </a:solidFill>
            </a:endParaRP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1541556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7" y="3086098"/>
            <a:ext cx="4484072" cy="310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24680" y="274638"/>
            <a:ext cx="8229600" cy="1143000"/>
          </a:xfrm>
        </p:spPr>
        <p:txBody>
          <a:bodyPr/>
          <a:lstStyle/>
          <a:p>
            <a:r>
              <a:rPr lang="de-DE" dirty="0" err="1" smtClean="0"/>
              <a:t>Bounded</a:t>
            </a:r>
            <a:r>
              <a:rPr lang="de-DE" dirty="0" smtClean="0"/>
              <a:t> </a:t>
            </a:r>
            <a:r>
              <a:rPr lang="de-DE" dirty="0" err="1" smtClean="0"/>
              <a:t>Rationality</a:t>
            </a:r>
            <a:r>
              <a:rPr lang="de-DE" dirty="0" smtClean="0"/>
              <a:t> </a:t>
            </a:r>
            <a:br>
              <a:rPr lang="de-DE" dirty="0" smtClean="0"/>
            </a:br>
            <a:r>
              <a:rPr lang="de-DE" dirty="0" smtClean="0"/>
              <a:t>and </a:t>
            </a:r>
            <a:r>
              <a:rPr lang="de-DE" dirty="0" err="1" smtClean="0"/>
              <a:t>Foulis</a:t>
            </a:r>
            <a:r>
              <a:rPr lang="de-DE" dirty="0" smtClean="0"/>
              <a:t>‘ </a:t>
            </a:r>
            <a:r>
              <a:rPr lang="de-DE" dirty="0" err="1" smtClean="0"/>
              <a:t>firefly</a:t>
            </a:r>
            <a:r>
              <a:rPr lang="de-DE" dirty="0" smtClean="0"/>
              <a:t> box</a:t>
            </a:r>
            <a:endParaRPr lang="de-DE" dirty="0"/>
          </a:p>
        </p:txBody>
      </p:sp>
      <p:sp>
        <p:nvSpPr>
          <p:cNvPr id="3" name="Tijdelijke aanduiding voor inhoud 2"/>
          <p:cNvSpPr>
            <a:spLocks noGrp="1"/>
          </p:cNvSpPr>
          <p:nvPr>
            <p:ph idx="1"/>
          </p:nvPr>
        </p:nvSpPr>
        <p:spPr>
          <a:xfrm>
            <a:off x="487949" y="1890276"/>
            <a:ext cx="8229600" cy="4525963"/>
          </a:xfrm>
        </p:spPr>
        <p:txBody>
          <a:bodyPr/>
          <a:lstStyle/>
          <a:p>
            <a:pPr marL="114300" indent="0">
              <a:buNone/>
            </a:pPr>
            <a:r>
              <a:rPr lang="de-DE" sz="2400" i="1" dirty="0" smtClean="0">
                <a:solidFill>
                  <a:srgbClr val="000099"/>
                </a:solidFill>
              </a:rPr>
              <a:t>W </a:t>
            </a:r>
            <a:r>
              <a:rPr lang="de-DE" sz="2400" dirty="0" smtClean="0">
                <a:solidFill>
                  <a:srgbClr val="000099"/>
                </a:solidFill>
              </a:rPr>
              <a:t>= {1,2,3,4,5}. World 5 </a:t>
            </a:r>
            <a:r>
              <a:rPr lang="de-DE" sz="2400" dirty="0" err="1" smtClean="0">
                <a:solidFill>
                  <a:srgbClr val="000099"/>
                </a:solidFill>
              </a:rPr>
              <a:t>indicates</a:t>
            </a:r>
            <a:r>
              <a:rPr lang="de-DE" sz="2400" dirty="0" smtClean="0">
                <a:solidFill>
                  <a:srgbClr val="000099"/>
                </a:solidFill>
              </a:rPr>
              <a:t> </a:t>
            </a:r>
            <a:r>
              <a:rPr lang="de-DE" sz="2400" dirty="0" err="1" smtClean="0">
                <a:solidFill>
                  <a:srgbClr val="000099"/>
                </a:solidFill>
              </a:rPr>
              <a:t>no</a:t>
            </a:r>
            <a:r>
              <a:rPr lang="de-DE" sz="2400" dirty="0" smtClean="0">
                <a:solidFill>
                  <a:srgbClr val="000099"/>
                </a:solidFill>
              </a:rPr>
              <a:t> </a:t>
            </a:r>
            <a:r>
              <a:rPr lang="de-DE" sz="2400" dirty="0" err="1" smtClean="0">
                <a:solidFill>
                  <a:srgbClr val="000099"/>
                </a:solidFill>
              </a:rPr>
              <a:t>lighting</a:t>
            </a:r>
            <a:r>
              <a:rPr lang="de-DE" sz="2400" dirty="0" smtClean="0">
                <a:solidFill>
                  <a:srgbClr val="000099"/>
                </a:solidFill>
              </a:rPr>
              <a:t>.</a:t>
            </a:r>
          </a:p>
          <a:p>
            <a:pPr marL="914400" lvl="2" indent="0">
              <a:buNone/>
            </a:pPr>
            <a:r>
              <a:rPr lang="de-DE" dirty="0" smtClean="0"/>
              <a:t>				 	</a:t>
            </a:r>
            <a:r>
              <a:rPr lang="de-DE" sz="2000" dirty="0" smtClean="0">
                <a:solidFill>
                  <a:srgbClr val="FF0000"/>
                </a:solidFill>
              </a:rPr>
              <a:t>  </a:t>
            </a:r>
            <a:r>
              <a:rPr lang="de-DE" sz="2000" i="1" dirty="0" smtClean="0">
                <a:solidFill>
                  <a:srgbClr val="FF0000"/>
                </a:solidFill>
              </a:rPr>
              <a:t>a</a:t>
            </a:r>
            <a:r>
              <a:rPr lang="de-DE" sz="2000" dirty="0" smtClean="0">
                <a:solidFill>
                  <a:srgbClr val="FF0000"/>
                </a:solidFill>
              </a:rPr>
              <a:t>	  </a:t>
            </a:r>
            <a:r>
              <a:rPr lang="de-DE" sz="2000" i="1" dirty="0" smtClean="0">
                <a:solidFill>
                  <a:srgbClr val="FF0000"/>
                </a:solidFill>
              </a:rPr>
              <a:t>b</a:t>
            </a:r>
            <a:r>
              <a:rPr lang="de-DE" sz="2000" dirty="0" smtClean="0">
                <a:solidFill>
                  <a:srgbClr val="FF0000"/>
                </a:solidFill>
              </a:rPr>
              <a:t>	  </a:t>
            </a:r>
            <a:r>
              <a:rPr lang="de-DE" sz="2000" i="1" dirty="0" smtClean="0">
                <a:solidFill>
                  <a:srgbClr val="FF0000"/>
                </a:solidFill>
              </a:rPr>
              <a:t>n</a:t>
            </a:r>
            <a:r>
              <a:rPr lang="de-DE" sz="2000" dirty="0" smtClean="0">
                <a:solidFill>
                  <a:srgbClr val="FF0000"/>
                </a:solidFill>
              </a:rPr>
              <a:t>  </a:t>
            </a:r>
          </a:p>
          <a:p>
            <a:pPr marL="914400" lvl="2" indent="0">
              <a:buNone/>
            </a:pPr>
            <a:r>
              <a:rPr lang="de-DE" i="1" dirty="0"/>
              <a:t>	</a:t>
            </a:r>
            <a:r>
              <a:rPr lang="de-DE" i="1" dirty="0" smtClean="0"/>
              <a:t>			  F</a:t>
            </a:r>
            <a:r>
              <a:rPr lang="de-DE" dirty="0" smtClean="0"/>
              <a:t> = {{1,3}, {2,4},  {5}}</a:t>
            </a:r>
          </a:p>
          <a:p>
            <a:pPr marL="914400" lvl="2" indent="0">
              <a:buNone/>
            </a:pPr>
            <a:endParaRPr lang="de-DE" sz="1000" dirty="0" smtClean="0"/>
          </a:p>
          <a:p>
            <a:pPr marL="914400" lvl="2" indent="0">
              <a:buNone/>
            </a:pPr>
            <a:r>
              <a:rPr lang="de-DE" dirty="0"/>
              <a:t>				 	</a:t>
            </a:r>
            <a:r>
              <a:rPr lang="de-DE" dirty="0">
                <a:solidFill>
                  <a:srgbClr val="FF0000"/>
                </a:solidFill>
              </a:rPr>
              <a:t>  </a:t>
            </a:r>
            <a:r>
              <a:rPr lang="de-DE" sz="2000" i="1" dirty="0" smtClean="0">
                <a:solidFill>
                  <a:srgbClr val="FF0000"/>
                </a:solidFill>
              </a:rPr>
              <a:t>c</a:t>
            </a:r>
            <a:r>
              <a:rPr lang="de-DE" sz="2000" dirty="0">
                <a:solidFill>
                  <a:srgbClr val="FF0000"/>
                </a:solidFill>
              </a:rPr>
              <a:t>	  </a:t>
            </a:r>
            <a:r>
              <a:rPr lang="de-DE" sz="2000" i="1" dirty="0" smtClean="0">
                <a:solidFill>
                  <a:srgbClr val="FF0000"/>
                </a:solidFill>
              </a:rPr>
              <a:t>d</a:t>
            </a:r>
            <a:r>
              <a:rPr lang="de-DE" sz="2000" dirty="0">
                <a:solidFill>
                  <a:srgbClr val="FF0000"/>
                </a:solidFill>
              </a:rPr>
              <a:t>	  </a:t>
            </a:r>
            <a:r>
              <a:rPr lang="de-DE" sz="2000" i="1" dirty="0">
                <a:solidFill>
                  <a:srgbClr val="FF0000"/>
                </a:solidFill>
              </a:rPr>
              <a:t>n</a:t>
            </a:r>
            <a:r>
              <a:rPr lang="de-DE" sz="2000" dirty="0">
                <a:solidFill>
                  <a:srgbClr val="FF0000"/>
                </a:solidFill>
              </a:rPr>
              <a:t>  </a:t>
            </a:r>
          </a:p>
          <a:p>
            <a:pPr marL="914400" lvl="2" indent="0">
              <a:buNone/>
            </a:pPr>
            <a:r>
              <a:rPr lang="de-DE" dirty="0" smtClean="0"/>
              <a:t>				  </a:t>
            </a:r>
            <a:r>
              <a:rPr lang="de-DE" i="1" dirty="0" smtClean="0"/>
              <a:t>S</a:t>
            </a:r>
            <a:r>
              <a:rPr lang="de-DE" dirty="0" smtClean="0"/>
              <a:t> </a:t>
            </a:r>
            <a:r>
              <a:rPr lang="de-DE" dirty="0"/>
              <a:t>= {{</a:t>
            </a:r>
            <a:r>
              <a:rPr lang="de-DE" dirty="0" smtClean="0"/>
              <a:t>1,2}, {3,4</a:t>
            </a:r>
            <a:r>
              <a:rPr lang="de-DE" dirty="0"/>
              <a:t>},  {5}}</a:t>
            </a:r>
          </a:p>
          <a:p>
            <a:pPr marL="914400" lvl="2" indent="0">
              <a:buNone/>
            </a:pPr>
            <a:endParaRPr lang="de-DE" dirty="0" smtClean="0"/>
          </a:p>
          <a:p>
            <a:pPr marL="914400" lvl="2" indent="0">
              <a:buNone/>
            </a:pPr>
            <a:r>
              <a:rPr lang="de-DE" sz="800" dirty="0"/>
              <a:t>				 </a:t>
            </a:r>
            <a:r>
              <a:rPr lang="de-DE" sz="800" dirty="0" smtClean="0"/>
              <a:t>          </a:t>
            </a:r>
            <a:r>
              <a:rPr lang="de-DE" sz="1800" i="1" dirty="0" smtClean="0">
                <a:solidFill>
                  <a:srgbClr val="000099"/>
                </a:solidFill>
              </a:rPr>
              <a:t> </a:t>
            </a:r>
            <a:r>
              <a:rPr lang="de-DE" sz="2000" i="1" dirty="0" err="1" smtClean="0">
                <a:solidFill>
                  <a:srgbClr val="000099"/>
                </a:solidFill>
              </a:rPr>
              <a:t>a.c</a:t>
            </a:r>
            <a:r>
              <a:rPr lang="de-DE" sz="2000" i="1" dirty="0" smtClean="0">
                <a:solidFill>
                  <a:srgbClr val="000099"/>
                </a:solidFill>
              </a:rPr>
              <a:t>   </a:t>
            </a:r>
            <a:r>
              <a:rPr lang="de-DE" sz="2000" i="1" dirty="0" err="1" smtClean="0">
                <a:solidFill>
                  <a:srgbClr val="000099"/>
                </a:solidFill>
              </a:rPr>
              <a:t>b.c</a:t>
            </a:r>
            <a:r>
              <a:rPr lang="de-DE" sz="2000" i="1" dirty="0" smtClean="0">
                <a:solidFill>
                  <a:srgbClr val="000099"/>
                </a:solidFill>
              </a:rPr>
              <a:t>    </a:t>
            </a:r>
            <a:r>
              <a:rPr lang="de-DE" sz="2000" i="1" dirty="0" err="1" smtClean="0">
                <a:solidFill>
                  <a:srgbClr val="000099"/>
                </a:solidFill>
              </a:rPr>
              <a:t>a.d</a:t>
            </a:r>
            <a:r>
              <a:rPr lang="de-DE" sz="2000" i="1" dirty="0" smtClean="0">
                <a:solidFill>
                  <a:srgbClr val="000099"/>
                </a:solidFill>
              </a:rPr>
              <a:t>   </a:t>
            </a:r>
            <a:r>
              <a:rPr lang="de-DE" sz="2000" i="1" dirty="0" err="1" smtClean="0">
                <a:solidFill>
                  <a:srgbClr val="000099"/>
                </a:solidFill>
              </a:rPr>
              <a:t>b.d</a:t>
            </a:r>
            <a:r>
              <a:rPr lang="de-DE" sz="2000" i="1" dirty="0" smtClean="0">
                <a:solidFill>
                  <a:srgbClr val="000099"/>
                </a:solidFill>
              </a:rPr>
              <a:t>    n</a:t>
            </a:r>
            <a:endParaRPr lang="de-DE" sz="2000" dirty="0" smtClean="0">
              <a:solidFill>
                <a:srgbClr val="FF0000"/>
              </a:solidFill>
            </a:endParaRPr>
          </a:p>
          <a:p>
            <a:pPr marL="914400" lvl="2" indent="0">
              <a:buNone/>
            </a:pPr>
            <a:r>
              <a:rPr lang="de-DE" dirty="0" smtClean="0"/>
              <a:t>			      </a:t>
            </a:r>
            <a:r>
              <a:rPr lang="de-DE" i="1" dirty="0" smtClean="0"/>
              <a:t>T</a:t>
            </a:r>
            <a:r>
              <a:rPr lang="de-DE" dirty="0" smtClean="0"/>
              <a:t> = {{1},{2}, {3},{4}, {5}}</a:t>
            </a:r>
          </a:p>
          <a:p>
            <a:pPr marL="914400" lvl="2" indent="0">
              <a:buNone/>
            </a:pPr>
            <a:r>
              <a:rPr lang="de-DE" dirty="0"/>
              <a:t>	</a:t>
            </a:r>
            <a:r>
              <a:rPr lang="de-DE" dirty="0" smtClean="0"/>
              <a:t>		       (</a:t>
            </a:r>
            <a:r>
              <a:rPr lang="de-DE" dirty="0" err="1" smtClean="0"/>
              <a:t>Foulis</a:t>
            </a:r>
            <a:r>
              <a:rPr lang="de-DE" dirty="0" smtClean="0"/>
              <a:t>' </a:t>
            </a:r>
            <a:r>
              <a:rPr lang="de-DE" dirty="0" err="1" smtClean="0"/>
              <a:t>lattice</a:t>
            </a:r>
            <a:r>
              <a:rPr lang="de-DE" dirty="0" smtClean="0"/>
              <a:t> of </a:t>
            </a:r>
            <a:r>
              <a:rPr lang="de-DE" dirty="0" err="1" smtClean="0"/>
              <a:t>attributes</a:t>
            </a:r>
            <a:r>
              <a:rPr lang="de-DE" dirty="0" smtClean="0"/>
              <a:t>)</a:t>
            </a:r>
          </a:p>
          <a:p>
            <a:pPr marL="914400" lvl="2" indent="0">
              <a:buNone/>
            </a:pPr>
            <a:endParaRPr lang="de-DE" dirty="0"/>
          </a:p>
          <a:p>
            <a:pPr marL="914400" lvl="2" indent="0">
              <a:buNone/>
            </a:pPr>
            <a:endParaRPr lang="de-DE" dirty="0"/>
          </a:p>
        </p:txBody>
      </p:sp>
      <p:sp>
        <p:nvSpPr>
          <p:cNvPr id="6" name="Rechthoek 5"/>
          <p:cNvSpPr/>
          <p:nvPr/>
        </p:nvSpPr>
        <p:spPr bwMode="auto">
          <a:xfrm>
            <a:off x="2197550" y="4844839"/>
            <a:ext cx="897569" cy="1120391"/>
          </a:xfrm>
          <a:custGeom>
            <a:avLst/>
            <a:gdLst>
              <a:gd name="connsiteX0" fmla="*/ 0 w 836023"/>
              <a:gd name="connsiteY0" fmla="*/ 0 h 979714"/>
              <a:gd name="connsiteX1" fmla="*/ 836023 w 836023"/>
              <a:gd name="connsiteY1" fmla="*/ 0 h 979714"/>
              <a:gd name="connsiteX2" fmla="*/ 836023 w 836023"/>
              <a:gd name="connsiteY2" fmla="*/ 979714 h 979714"/>
              <a:gd name="connsiteX3" fmla="*/ 0 w 836023"/>
              <a:gd name="connsiteY3" fmla="*/ 979714 h 979714"/>
              <a:gd name="connsiteX4" fmla="*/ 0 w 836023"/>
              <a:gd name="connsiteY4" fmla="*/ 0 h 979714"/>
              <a:gd name="connsiteX0" fmla="*/ 0 w 879984"/>
              <a:gd name="connsiteY0" fmla="*/ 0 h 1076430"/>
              <a:gd name="connsiteX1" fmla="*/ 836023 w 879984"/>
              <a:gd name="connsiteY1" fmla="*/ 0 h 1076430"/>
              <a:gd name="connsiteX2" fmla="*/ 879984 w 879984"/>
              <a:gd name="connsiteY2" fmla="*/ 1076430 h 1076430"/>
              <a:gd name="connsiteX3" fmla="*/ 0 w 879984"/>
              <a:gd name="connsiteY3" fmla="*/ 979714 h 1076430"/>
              <a:gd name="connsiteX4" fmla="*/ 0 w 879984"/>
              <a:gd name="connsiteY4" fmla="*/ 0 h 1076430"/>
              <a:gd name="connsiteX0" fmla="*/ 0 w 879984"/>
              <a:gd name="connsiteY0" fmla="*/ 0 h 1094014"/>
              <a:gd name="connsiteX1" fmla="*/ 836023 w 879984"/>
              <a:gd name="connsiteY1" fmla="*/ 0 h 1094014"/>
              <a:gd name="connsiteX2" fmla="*/ 879984 w 879984"/>
              <a:gd name="connsiteY2" fmla="*/ 1076430 h 1094014"/>
              <a:gd name="connsiteX3" fmla="*/ 0 w 879984"/>
              <a:gd name="connsiteY3" fmla="*/ 1094014 h 1094014"/>
              <a:gd name="connsiteX4" fmla="*/ 0 w 879984"/>
              <a:gd name="connsiteY4" fmla="*/ 0 h 1094014"/>
              <a:gd name="connsiteX0" fmla="*/ 0 w 897569"/>
              <a:gd name="connsiteY0" fmla="*/ 26377 h 1120391"/>
              <a:gd name="connsiteX1" fmla="*/ 897569 w 897569"/>
              <a:gd name="connsiteY1" fmla="*/ 0 h 1120391"/>
              <a:gd name="connsiteX2" fmla="*/ 879984 w 897569"/>
              <a:gd name="connsiteY2" fmla="*/ 1102807 h 1120391"/>
              <a:gd name="connsiteX3" fmla="*/ 0 w 897569"/>
              <a:gd name="connsiteY3" fmla="*/ 1120391 h 1120391"/>
              <a:gd name="connsiteX4" fmla="*/ 0 w 897569"/>
              <a:gd name="connsiteY4" fmla="*/ 26377 h 1120391"/>
              <a:gd name="connsiteX0" fmla="*/ 8792 w 897569"/>
              <a:gd name="connsiteY0" fmla="*/ 0 h 1120391"/>
              <a:gd name="connsiteX1" fmla="*/ 897569 w 897569"/>
              <a:gd name="connsiteY1" fmla="*/ 0 h 1120391"/>
              <a:gd name="connsiteX2" fmla="*/ 879984 w 897569"/>
              <a:gd name="connsiteY2" fmla="*/ 1102807 h 1120391"/>
              <a:gd name="connsiteX3" fmla="*/ 0 w 897569"/>
              <a:gd name="connsiteY3" fmla="*/ 1120391 h 1120391"/>
              <a:gd name="connsiteX4" fmla="*/ 8792 w 897569"/>
              <a:gd name="connsiteY4" fmla="*/ 0 h 1120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569" h="1120391">
                <a:moveTo>
                  <a:pt x="8792" y="0"/>
                </a:moveTo>
                <a:lnTo>
                  <a:pt x="897569" y="0"/>
                </a:lnTo>
                <a:lnTo>
                  <a:pt x="879984" y="1102807"/>
                </a:lnTo>
                <a:lnTo>
                  <a:pt x="0" y="1120391"/>
                </a:lnTo>
                <a:cubicBezTo>
                  <a:pt x="2931" y="746927"/>
                  <a:pt x="5861" y="373464"/>
                  <a:pt x="8792" y="0"/>
                </a:cubicBezTo>
                <a:close/>
              </a:path>
            </a:pathLst>
          </a:custGeom>
          <a:solidFill>
            <a:srgbClr val="FFFF00">
              <a:alpha val="26000"/>
            </a:srgb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de-DE" sz="2400" b="0" i="0" u="none" strike="noStrike" cap="none" normalizeH="0" baseline="0" smtClean="0">
              <a:ln>
                <a:noFill/>
              </a:ln>
              <a:solidFill>
                <a:schemeClr val="tx1"/>
              </a:solidFill>
              <a:effectLst/>
              <a:latin typeface="Tahoma" pitchFamily="34" charset="0"/>
            </a:endParaRPr>
          </a:p>
        </p:txBody>
      </p:sp>
      <p:sp>
        <p:nvSpPr>
          <p:cNvPr id="8" name="Rechthoek 7"/>
          <p:cNvSpPr/>
          <p:nvPr/>
        </p:nvSpPr>
        <p:spPr bwMode="auto">
          <a:xfrm>
            <a:off x="4302304" y="3407871"/>
            <a:ext cx="574514" cy="1601456"/>
          </a:xfrm>
          <a:custGeom>
            <a:avLst/>
            <a:gdLst>
              <a:gd name="connsiteX0" fmla="*/ 0 w 836023"/>
              <a:gd name="connsiteY0" fmla="*/ 0 h 979714"/>
              <a:gd name="connsiteX1" fmla="*/ 836023 w 836023"/>
              <a:gd name="connsiteY1" fmla="*/ 0 h 979714"/>
              <a:gd name="connsiteX2" fmla="*/ 836023 w 836023"/>
              <a:gd name="connsiteY2" fmla="*/ 979714 h 979714"/>
              <a:gd name="connsiteX3" fmla="*/ 0 w 836023"/>
              <a:gd name="connsiteY3" fmla="*/ 979714 h 979714"/>
              <a:gd name="connsiteX4" fmla="*/ 0 w 836023"/>
              <a:gd name="connsiteY4" fmla="*/ 0 h 979714"/>
              <a:gd name="connsiteX0" fmla="*/ 0 w 836023"/>
              <a:gd name="connsiteY0" fmla="*/ 470263 h 1449977"/>
              <a:gd name="connsiteX1" fmla="*/ 731520 w 836023"/>
              <a:gd name="connsiteY1" fmla="*/ 0 h 1449977"/>
              <a:gd name="connsiteX2" fmla="*/ 836023 w 836023"/>
              <a:gd name="connsiteY2" fmla="*/ 1449977 h 1449977"/>
              <a:gd name="connsiteX3" fmla="*/ 0 w 836023"/>
              <a:gd name="connsiteY3" fmla="*/ 1449977 h 1449977"/>
              <a:gd name="connsiteX4" fmla="*/ 0 w 836023"/>
              <a:gd name="connsiteY4" fmla="*/ 470263 h 1449977"/>
              <a:gd name="connsiteX0" fmla="*/ 65315 w 836023"/>
              <a:gd name="connsiteY0" fmla="*/ 600892 h 1449977"/>
              <a:gd name="connsiteX1" fmla="*/ 731520 w 836023"/>
              <a:gd name="connsiteY1" fmla="*/ 0 h 1449977"/>
              <a:gd name="connsiteX2" fmla="*/ 836023 w 836023"/>
              <a:gd name="connsiteY2" fmla="*/ 1449977 h 1449977"/>
              <a:gd name="connsiteX3" fmla="*/ 0 w 836023"/>
              <a:gd name="connsiteY3" fmla="*/ 1449977 h 1449977"/>
              <a:gd name="connsiteX4" fmla="*/ 65315 w 836023"/>
              <a:gd name="connsiteY4" fmla="*/ 600892 h 1449977"/>
              <a:gd name="connsiteX0" fmla="*/ 0 w 770708"/>
              <a:gd name="connsiteY0" fmla="*/ 600892 h 1685108"/>
              <a:gd name="connsiteX1" fmla="*/ 666205 w 770708"/>
              <a:gd name="connsiteY1" fmla="*/ 0 h 1685108"/>
              <a:gd name="connsiteX2" fmla="*/ 770708 w 770708"/>
              <a:gd name="connsiteY2" fmla="*/ 1449977 h 1685108"/>
              <a:gd name="connsiteX3" fmla="*/ 39187 w 770708"/>
              <a:gd name="connsiteY3" fmla="*/ 1685108 h 1685108"/>
              <a:gd name="connsiteX4" fmla="*/ 0 w 770708"/>
              <a:gd name="connsiteY4" fmla="*/ 600892 h 1685108"/>
              <a:gd name="connsiteX0" fmla="*/ 0 w 666205"/>
              <a:gd name="connsiteY0" fmla="*/ 600892 h 1685108"/>
              <a:gd name="connsiteX1" fmla="*/ 666205 w 666205"/>
              <a:gd name="connsiteY1" fmla="*/ 0 h 1685108"/>
              <a:gd name="connsiteX2" fmla="*/ 587828 w 666205"/>
              <a:gd name="connsiteY2" fmla="*/ 1071155 h 1685108"/>
              <a:gd name="connsiteX3" fmla="*/ 39187 w 666205"/>
              <a:gd name="connsiteY3" fmla="*/ 1685108 h 1685108"/>
              <a:gd name="connsiteX4" fmla="*/ 0 w 666205"/>
              <a:gd name="connsiteY4" fmla="*/ 600892 h 1685108"/>
              <a:gd name="connsiteX0" fmla="*/ 0 w 600891"/>
              <a:gd name="connsiteY0" fmla="*/ 613955 h 1698171"/>
              <a:gd name="connsiteX1" fmla="*/ 600891 w 600891"/>
              <a:gd name="connsiteY1" fmla="*/ 0 h 1698171"/>
              <a:gd name="connsiteX2" fmla="*/ 587828 w 600891"/>
              <a:gd name="connsiteY2" fmla="*/ 1084218 h 1698171"/>
              <a:gd name="connsiteX3" fmla="*/ 39187 w 600891"/>
              <a:gd name="connsiteY3" fmla="*/ 1698171 h 1698171"/>
              <a:gd name="connsiteX4" fmla="*/ 0 w 600891"/>
              <a:gd name="connsiteY4" fmla="*/ 613955 h 1698171"/>
              <a:gd name="connsiteX0" fmla="*/ 0 w 587828"/>
              <a:gd name="connsiteY0" fmla="*/ 517240 h 1601456"/>
              <a:gd name="connsiteX1" fmla="*/ 574514 w 587828"/>
              <a:gd name="connsiteY1" fmla="*/ 0 h 1601456"/>
              <a:gd name="connsiteX2" fmla="*/ 587828 w 587828"/>
              <a:gd name="connsiteY2" fmla="*/ 987503 h 1601456"/>
              <a:gd name="connsiteX3" fmla="*/ 39187 w 587828"/>
              <a:gd name="connsiteY3" fmla="*/ 1601456 h 1601456"/>
              <a:gd name="connsiteX4" fmla="*/ 0 w 587828"/>
              <a:gd name="connsiteY4" fmla="*/ 517240 h 1601456"/>
              <a:gd name="connsiteX0" fmla="*/ 0 w 574514"/>
              <a:gd name="connsiteY0" fmla="*/ 517240 h 1601456"/>
              <a:gd name="connsiteX1" fmla="*/ 574514 w 574514"/>
              <a:gd name="connsiteY1" fmla="*/ 0 h 1601456"/>
              <a:gd name="connsiteX2" fmla="*/ 561451 w 574514"/>
              <a:gd name="connsiteY2" fmla="*/ 1066634 h 1601456"/>
              <a:gd name="connsiteX3" fmla="*/ 39187 w 574514"/>
              <a:gd name="connsiteY3" fmla="*/ 1601456 h 1601456"/>
              <a:gd name="connsiteX4" fmla="*/ 0 w 574514"/>
              <a:gd name="connsiteY4" fmla="*/ 517240 h 1601456"/>
              <a:gd name="connsiteX0" fmla="*/ 0 w 574514"/>
              <a:gd name="connsiteY0" fmla="*/ 517240 h 1601456"/>
              <a:gd name="connsiteX1" fmla="*/ 574514 w 574514"/>
              <a:gd name="connsiteY1" fmla="*/ 0 h 1601456"/>
              <a:gd name="connsiteX2" fmla="*/ 543866 w 574514"/>
              <a:gd name="connsiteY2" fmla="*/ 1084219 h 1601456"/>
              <a:gd name="connsiteX3" fmla="*/ 39187 w 574514"/>
              <a:gd name="connsiteY3" fmla="*/ 1601456 h 1601456"/>
              <a:gd name="connsiteX4" fmla="*/ 0 w 574514"/>
              <a:gd name="connsiteY4" fmla="*/ 517240 h 1601456"/>
              <a:gd name="connsiteX0" fmla="*/ 0 w 574514"/>
              <a:gd name="connsiteY0" fmla="*/ 517240 h 1601456"/>
              <a:gd name="connsiteX1" fmla="*/ 574514 w 574514"/>
              <a:gd name="connsiteY1" fmla="*/ 0 h 1601456"/>
              <a:gd name="connsiteX2" fmla="*/ 543866 w 574514"/>
              <a:gd name="connsiteY2" fmla="*/ 1084219 h 1601456"/>
              <a:gd name="connsiteX3" fmla="*/ 21603 w 574514"/>
              <a:gd name="connsiteY3" fmla="*/ 1601456 h 1601456"/>
              <a:gd name="connsiteX4" fmla="*/ 0 w 574514"/>
              <a:gd name="connsiteY4" fmla="*/ 517240 h 160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514" h="1601456">
                <a:moveTo>
                  <a:pt x="0" y="517240"/>
                </a:moveTo>
                <a:lnTo>
                  <a:pt x="574514" y="0"/>
                </a:lnTo>
                <a:lnTo>
                  <a:pt x="543866" y="1084219"/>
                </a:lnTo>
                <a:lnTo>
                  <a:pt x="21603" y="1601456"/>
                </a:lnTo>
                <a:lnTo>
                  <a:pt x="0" y="517240"/>
                </a:lnTo>
                <a:close/>
              </a:path>
            </a:pathLst>
          </a:custGeom>
          <a:solidFill>
            <a:srgbClr val="FFFF00">
              <a:alpha val="26000"/>
            </a:srgb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de-DE" sz="2400" b="0" i="0" u="none" strike="noStrike" cap="none" normalizeH="0" baseline="0" smtClean="0">
              <a:ln>
                <a:noFill/>
              </a:ln>
              <a:solidFill>
                <a:schemeClr val="tx1"/>
              </a:solidFill>
              <a:effectLst/>
              <a:latin typeface="Tahoma" pitchFamily="34" charset="0"/>
            </a:endParaRPr>
          </a:p>
        </p:txBody>
      </p:sp>
      <p:sp>
        <p:nvSpPr>
          <p:cNvPr id="10" name="Rechthoek 9"/>
          <p:cNvSpPr/>
          <p:nvPr/>
        </p:nvSpPr>
        <p:spPr bwMode="auto">
          <a:xfrm>
            <a:off x="2883876" y="3246844"/>
            <a:ext cx="1768106" cy="608678"/>
          </a:xfrm>
          <a:custGeom>
            <a:avLst/>
            <a:gdLst>
              <a:gd name="connsiteX0" fmla="*/ 0 w 836023"/>
              <a:gd name="connsiteY0" fmla="*/ 0 h 979714"/>
              <a:gd name="connsiteX1" fmla="*/ 836023 w 836023"/>
              <a:gd name="connsiteY1" fmla="*/ 0 h 979714"/>
              <a:gd name="connsiteX2" fmla="*/ 836023 w 836023"/>
              <a:gd name="connsiteY2" fmla="*/ 979714 h 979714"/>
              <a:gd name="connsiteX3" fmla="*/ 0 w 836023"/>
              <a:gd name="connsiteY3" fmla="*/ 979714 h 979714"/>
              <a:gd name="connsiteX4" fmla="*/ 0 w 836023"/>
              <a:gd name="connsiteY4" fmla="*/ 0 h 979714"/>
              <a:gd name="connsiteX0" fmla="*/ 0 w 1071155"/>
              <a:gd name="connsiteY0" fmla="*/ 0 h 979714"/>
              <a:gd name="connsiteX1" fmla="*/ 1071155 w 1071155"/>
              <a:gd name="connsiteY1" fmla="*/ 52252 h 979714"/>
              <a:gd name="connsiteX2" fmla="*/ 836023 w 1071155"/>
              <a:gd name="connsiteY2" fmla="*/ 979714 h 979714"/>
              <a:gd name="connsiteX3" fmla="*/ 0 w 1071155"/>
              <a:gd name="connsiteY3" fmla="*/ 979714 h 979714"/>
              <a:gd name="connsiteX4" fmla="*/ 0 w 1071155"/>
              <a:gd name="connsiteY4" fmla="*/ 0 h 979714"/>
              <a:gd name="connsiteX0" fmla="*/ 78377 w 1071155"/>
              <a:gd name="connsiteY0" fmla="*/ 39188 h 927462"/>
              <a:gd name="connsiteX1" fmla="*/ 1071155 w 1071155"/>
              <a:gd name="connsiteY1" fmla="*/ 0 h 927462"/>
              <a:gd name="connsiteX2" fmla="*/ 836023 w 1071155"/>
              <a:gd name="connsiteY2" fmla="*/ 927462 h 927462"/>
              <a:gd name="connsiteX3" fmla="*/ 0 w 1071155"/>
              <a:gd name="connsiteY3" fmla="*/ 927462 h 927462"/>
              <a:gd name="connsiteX4" fmla="*/ 78377 w 1071155"/>
              <a:gd name="connsiteY4" fmla="*/ 39188 h 927462"/>
              <a:gd name="connsiteX0" fmla="*/ 104502 w 1071155"/>
              <a:gd name="connsiteY0" fmla="*/ 0 h 940525"/>
              <a:gd name="connsiteX1" fmla="*/ 1071155 w 1071155"/>
              <a:gd name="connsiteY1" fmla="*/ 13063 h 940525"/>
              <a:gd name="connsiteX2" fmla="*/ 836023 w 1071155"/>
              <a:gd name="connsiteY2" fmla="*/ 940525 h 940525"/>
              <a:gd name="connsiteX3" fmla="*/ 0 w 1071155"/>
              <a:gd name="connsiteY3" fmla="*/ 940525 h 940525"/>
              <a:gd name="connsiteX4" fmla="*/ 104502 w 1071155"/>
              <a:gd name="connsiteY4" fmla="*/ 0 h 940525"/>
              <a:gd name="connsiteX0" fmla="*/ 509451 w 1476104"/>
              <a:gd name="connsiteY0" fmla="*/ 0 h 940525"/>
              <a:gd name="connsiteX1" fmla="*/ 1476104 w 1476104"/>
              <a:gd name="connsiteY1" fmla="*/ 13063 h 940525"/>
              <a:gd name="connsiteX2" fmla="*/ 1240972 w 1476104"/>
              <a:gd name="connsiteY2" fmla="*/ 940525 h 940525"/>
              <a:gd name="connsiteX3" fmla="*/ 0 w 1476104"/>
              <a:gd name="connsiteY3" fmla="*/ 718456 h 940525"/>
              <a:gd name="connsiteX4" fmla="*/ 509451 w 1476104"/>
              <a:gd name="connsiteY4" fmla="*/ 0 h 940525"/>
              <a:gd name="connsiteX0" fmla="*/ 509451 w 1476104"/>
              <a:gd name="connsiteY0" fmla="*/ 0 h 731519"/>
              <a:gd name="connsiteX1" fmla="*/ 1476104 w 1476104"/>
              <a:gd name="connsiteY1" fmla="*/ 13063 h 731519"/>
              <a:gd name="connsiteX2" fmla="*/ 809897 w 1476104"/>
              <a:gd name="connsiteY2" fmla="*/ 731519 h 731519"/>
              <a:gd name="connsiteX3" fmla="*/ 0 w 1476104"/>
              <a:gd name="connsiteY3" fmla="*/ 718456 h 731519"/>
              <a:gd name="connsiteX4" fmla="*/ 509451 w 1476104"/>
              <a:gd name="connsiteY4" fmla="*/ 0 h 731519"/>
              <a:gd name="connsiteX0" fmla="*/ 600891 w 1476104"/>
              <a:gd name="connsiteY0" fmla="*/ 0 h 718456"/>
              <a:gd name="connsiteX1" fmla="*/ 1476104 w 1476104"/>
              <a:gd name="connsiteY1" fmla="*/ 0 h 718456"/>
              <a:gd name="connsiteX2" fmla="*/ 809897 w 1476104"/>
              <a:gd name="connsiteY2" fmla="*/ 718456 h 718456"/>
              <a:gd name="connsiteX3" fmla="*/ 0 w 1476104"/>
              <a:gd name="connsiteY3" fmla="*/ 705393 h 718456"/>
              <a:gd name="connsiteX4" fmla="*/ 600891 w 1476104"/>
              <a:gd name="connsiteY4" fmla="*/ 0 h 718456"/>
              <a:gd name="connsiteX0" fmla="*/ 600891 w 1567544"/>
              <a:gd name="connsiteY0" fmla="*/ 0 h 718456"/>
              <a:gd name="connsiteX1" fmla="*/ 1567544 w 1567544"/>
              <a:gd name="connsiteY1" fmla="*/ 0 h 718456"/>
              <a:gd name="connsiteX2" fmla="*/ 809897 w 1567544"/>
              <a:gd name="connsiteY2" fmla="*/ 718456 h 718456"/>
              <a:gd name="connsiteX3" fmla="*/ 0 w 1567544"/>
              <a:gd name="connsiteY3" fmla="*/ 705393 h 718456"/>
              <a:gd name="connsiteX4" fmla="*/ 600891 w 1567544"/>
              <a:gd name="connsiteY4" fmla="*/ 0 h 718456"/>
              <a:gd name="connsiteX0" fmla="*/ 600891 w 1580606"/>
              <a:gd name="connsiteY0" fmla="*/ 0 h 718456"/>
              <a:gd name="connsiteX1" fmla="*/ 1580606 w 1580606"/>
              <a:gd name="connsiteY1" fmla="*/ 13063 h 718456"/>
              <a:gd name="connsiteX2" fmla="*/ 809897 w 1580606"/>
              <a:gd name="connsiteY2" fmla="*/ 718456 h 718456"/>
              <a:gd name="connsiteX3" fmla="*/ 0 w 1580606"/>
              <a:gd name="connsiteY3" fmla="*/ 705393 h 718456"/>
              <a:gd name="connsiteX4" fmla="*/ 600891 w 1580606"/>
              <a:gd name="connsiteY4" fmla="*/ 0 h 718456"/>
              <a:gd name="connsiteX0" fmla="*/ 648516 w 1580606"/>
              <a:gd name="connsiteY0" fmla="*/ 15512 h 705393"/>
              <a:gd name="connsiteX1" fmla="*/ 1580606 w 1580606"/>
              <a:gd name="connsiteY1" fmla="*/ 0 h 705393"/>
              <a:gd name="connsiteX2" fmla="*/ 809897 w 1580606"/>
              <a:gd name="connsiteY2" fmla="*/ 705393 h 705393"/>
              <a:gd name="connsiteX3" fmla="*/ 0 w 1580606"/>
              <a:gd name="connsiteY3" fmla="*/ 692330 h 705393"/>
              <a:gd name="connsiteX4" fmla="*/ 648516 w 1580606"/>
              <a:gd name="connsiteY4" fmla="*/ 15512 h 705393"/>
              <a:gd name="connsiteX0" fmla="*/ 648516 w 1580606"/>
              <a:gd name="connsiteY0" fmla="*/ 15512 h 692330"/>
              <a:gd name="connsiteX1" fmla="*/ 1580606 w 1580606"/>
              <a:gd name="connsiteY1" fmla="*/ 0 h 692330"/>
              <a:gd name="connsiteX2" fmla="*/ 934241 w 1580606"/>
              <a:gd name="connsiteY2" fmla="*/ 608678 h 692330"/>
              <a:gd name="connsiteX3" fmla="*/ 0 w 1580606"/>
              <a:gd name="connsiteY3" fmla="*/ 692330 h 692330"/>
              <a:gd name="connsiteX4" fmla="*/ 648516 w 1580606"/>
              <a:gd name="connsiteY4" fmla="*/ 15512 h 692330"/>
              <a:gd name="connsiteX0" fmla="*/ 538801 w 1470891"/>
              <a:gd name="connsiteY0" fmla="*/ 15512 h 608678"/>
              <a:gd name="connsiteX1" fmla="*/ 1470891 w 1470891"/>
              <a:gd name="connsiteY1" fmla="*/ 0 h 608678"/>
              <a:gd name="connsiteX2" fmla="*/ 824526 w 1470891"/>
              <a:gd name="connsiteY2" fmla="*/ 608678 h 608678"/>
              <a:gd name="connsiteX3" fmla="*/ 0 w 1470891"/>
              <a:gd name="connsiteY3" fmla="*/ 586823 h 608678"/>
              <a:gd name="connsiteX4" fmla="*/ 538801 w 1470891"/>
              <a:gd name="connsiteY4" fmla="*/ 15512 h 60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891" h="608678">
                <a:moveTo>
                  <a:pt x="538801" y="15512"/>
                </a:moveTo>
                <a:lnTo>
                  <a:pt x="1470891" y="0"/>
                </a:lnTo>
                <a:lnTo>
                  <a:pt x="824526" y="608678"/>
                </a:lnTo>
                <a:lnTo>
                  <a:pt x="0" y="586823"/>
                </a:lnTo>
                <a:lnTo>
                  <a:pt x="538801" y="15512"/>
                </a:lnTo>
                <a:close/>
              </a:path>
            </a:pathLst>
          </a:custGeom>
          <a:solidFill>
            <a:srgbClr val="FFFF00">
              <a:alpha val="26000"/>
            </a:srgb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de-DE" sz="2400" b="0" i="0" u="none" strike="noStrike" cap="none" normalizeH="0" baseline="0" smtClean="0">
              <a:ln>
                <a:noFill/>
              </a:ln>
              <a:solidFill>
                <a:schemeClr val="tx1"/>
              </a:solidFill>
              <a:effectLst/>
              <a:latin typeface="Tahoma" pitchFamily="34" charset="0"/>
            </a:endParaRPr>
          </a:p>
        </p:txBody>
      </p:sp>
      <p:sp>
        <p:nvSpPr>
          <p:cNvPr id="9" name="Tijdelijke aanduiding voor dianummer 4"/>
          <p:cNvSpPr>
            <a:spLocks noGrp="1"/>
          </p:cNvSpPr>
          <p:nvPr>
            <p:ph type="sldNum" sz="quarter" idx="11"/>
          </p:nvPr>
        </p:nvSpPr>
        <p:spPr>
          <a:xfrm>
            <a:off x="6553200"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r>
              <a:rPr lang="en-US" sz="1000" dirty="0" smtClean="0">
                <a:solidFill>
                  <a:schemeClr val="tx1"/>
                </a:solidFill>
                <a:latin typeface="Verdana" pitchFamily="34" charset="0"/>
              </a:rPr>
              <a:t> </a:t>
            </a:r>
            <a:fld id="{01048C57-2DD4-48F0-A6F1-68ED0F86383D}" type="slidenum">
              <a:rPr lang="en-US" sz="1000" smtClean="0">
                <a:solidFill>
                  <a:schemeClr val="tx1"/>
                </a:solidFill>
                <a:latin typeface="Verdana" pitchFamily="34" charset="0"/>
              </a:rPr>
              <a:pPr/>
              <a:t>19</a:t>
            </a:fld>
            <a:endParaRPr lang="en-US" sz="1000" dirty="0" smtClean="0">
              <a:solidFill>
                <a:schemeClr val="tx1"/>
              </a:solidFill>
              <a:latin typeface="Verdana" pitchFamily="34" charset="0"/>
            </a:endParaRPr>
          </a:p>
        </p:txBody>
      </p:sp>
      <p:sp>
        <p:nvSpPr>
          <p:cNvPr id="11"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pic>
        <p:nvPicPr>
          <p:cNvPr id="12" name="Grafik 11" descr="firefly_animation.gif"/>
          <p:cNvPicPr>
            <a:picLocks noChangeAspect="1"/>
          </p:cNvPicPr>
          <p:nvPr/>
        </p:nvPicPr>
        <p:blipFill>
          <a:blip r:embed="rId4" cstate="print"/>
          <a:stretch>
            <a:fillRect/>
          </a:stretch>
        </p:blipFill>
        <p:spPr>
          <a:xfrm rot="5400000">
            <a:off x="6913416" y="-27720"/>
            <a:ext cx="2549243" cy="1911932"/>
          </a:xfrm>
          <a:prstGeom prst="rect">
            <a:avLst/>
          </a:prstGeom>
        </p:spPr>
      </p:pic>
    </p:spTree>
    <p:extLst>
      <p:ext uri="{BB962C8B-B14F-4D97-AF65-F5344CB8AC3E}">
        <p14:creationId xmlns:p14="http://schemas.microsoft.com/office/powerpoint/2010/main" val="30101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800"/>
                                  </p:stCondLst>
                                  <p:childTnLst>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0" presetClass="exit" presetSubtype="0" fill="hold" grpId="1" nodeType="afterEffect">
                                  <p:stCondLst>
                                    <p:cond delay="1000"/>
                                  </p:stCondLst>
                                  <p:childTnLst>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0" presetClass="exit" presetSubtype="0" fill="hold" grpId="1" nodeType="withEffect">
                                  <p:stCondLst>
                                    <p:cond delay="100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autoUpdateAnimBg="0"/>
      <p:bldP spid="6" grpId="1" animBg="1"/>
      <p:bldP spid="8" grpId="0" animBg="1"/>
      <p:bldP spid="8" grpId="1"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r>
              <a:rPr lang="en-US" sz="1000" dirty="0" smtClean="0">
                <a:solidFill>
                  <a:schemeClr val="tx1"/>
                </a:solidFill>
                <a:latin typeface="Verdana" pitchFamily="34" charset="0"/>
              </a:rPr>
              <a:t> </a:t>
            </a:r>
            <a:fld id="{B87F6F64-9C5D-4438-83A2-73FF6A7C4F9A}" type="slidenum">
              <a:rPr lang="en-US" sz="1000" smtClean="0">
                <a:solidFill>
                  <a:schemeClr val="tx1"/>
                </a:solidFill>
                <a:latin typeface="Verdana" pitchFamily="34" charset="0"/>
              </a:rPr>
              <a:pPr/>
              <a:t>2</a:t>
            </a:fld>
            <a:endParaRPr lang="en-US" sz="1000" dirty="0" smtClean="0">
              <a:solidFill>
                <a:schemeClr val="tx1"/>
              </a:solidFill>
              <a:latin typeface="Verdana" pitchFamily="34" charset="0"/>
            </a:endParaRPr>
          </a:p>
        </p:txBody>
      </p:sp>
      <p:sp>
        <p:nvSpPr>
          <p:cNvPr id="12292" name="Rectangle 2"/>
          <p:cNvSpPr>
            <a:spLocks noGrp="1" noChangeArrowheads="1"/>
          </p:cNvSpPr>
          <p:nvPr>
            <p:ph type="title"/>
          </p:nvPr>
        </p:nvSpPr>
        <p:spPr>
          <a:xfrm>
            <a:off x="539750" y="274317"/>
            <a:ext cx="7934325" cy="1097279"/>
          </a:xfrm>
        </p:spPr>
        <p:txBody>
          <a:bodyPr/>
          <a:lstStyle/>
          <a:p>
            <a:pPr eaLnBrk="1" hangingPunct="1"/>
            <a:r>
              <a:rPr lang="de-DE" sz="4400" dirty="0" smtClean="0"/>
              <a:t> Bohr</a:t>
            </a:r>
            <a:r>
              <a:rPr lang="el-GR" sz="4400" dirty="0" smtClean="0"/>
              <a:t>´</a:t>
            </a:r>
            <a:r>
              <a:rPr lang="de-DE" sz="4400" dirty="0" smtClean="0"/>
              <a:t>s (1913) </a:t>
            </a:r>
            <a:r>
              <a:rPr lang="de-DE" sz="4400" dirty="0" err="1" smtClean="0"/>
              <a:t>Atomic</a:t>
            </a:r>
            <a:r>
              <a:rPr lang="de-DE" sz="4400" dirty="0" smtClean="0"/>
              <a:t> Model</a:t>
            </a:r>
            <a:endParaRPr lang="de-DE" dirty="0" smtClean="0"/>
          </a:p>
        </p:txBody>
      </p:sp>
      <p:sp>
        <p:nvSpPr>
          <p:cNvPr id="521220" name="Rectangle 4"/>
          <p:cNvSpPr>
            <a:spLocks noChangeArrowheads="1"/>
          </p:cNvSpPr>
          <p:nvPr/>
        </p:nvSpPr>
        <p:spPr bwMode="auto">
          <a:xfrm>
            <a:off x="827088" y="5300663"/>
            <a:ext cx="7632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90000"/>
              </a:lnSpc>
              <a:spcBef>
                <a:spcPct val="0"/>
              </a:spcBef>
              <a:buFontTx/>
              <a:buNone/>
            </a:pPr>
            <a:r>
              <a:rPr lang="en-US" sz="2400"/>
              <a:t>	</a:t>
            </a:r>
            <a:endParaRPr lang="en-US" sz="1800">
              <a:solidFill>
                <a:schemeClr val="tx1"/>
              </a:solidFill>
            </a:endParaRPr>
          </a:p>
        </p:txBody>
      </p:sp>
      <p:sp>
        <p:nvSpPr>
          <p:cNvPr id="521221" name="Text Box 5"/>
          <p:cNvSpPr txBox="1">
            <a:spLocks noChangeArrowheads="1"/>
          </p:cNvSpPr>
          <p:nvPr/>
        </p:nvSpPr>
        <p:spPr bwMode="auto">
          <a:xfrm>
            <a:off x="336094" y="1571073"/>
            <a:ext cx="475842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marL="342900" indent="-342900" algn="l" eaLnBrk="1" hangingPunct="1">
              <a:spcBef>
                <a:spcPct val="50000"/>
              </a:spcBef>
            </a:pPr>
            <a:r>
              <a:rPr lang="en-US" sz="2400" dirty="0" smtClean="0">
                <a:solidFill>
                  <a:schemeClr val="tx1"/>
                </a:solidFill>
                <a:latin typeface="+mn-lt"/>
              </a:rPr>
              <a:t>Almost </a:t>
            </a:r>
            <a:r>
              <a:rPr lang="en-US" sz="2400" dirty="0">
                <a:solidFill>
                  <a:schemeClr val="tx1"/>
                </a:solidFill>
                <a:latin typeface="+mn-lt"/>
              </a:rPr>
              <a:t>exact results </a:t>
            </a:r>
            <a:r>
              <a:rPr lang="en-US" sz="2400" dirty="0" smtClean="0">
                <a:solidFill>
                  <a:schemeClr val="tx1"/>
                </a:solidFill>
                <a:latin typeface="+mn-lt"/>
              </a:rPr>
              <a:t>for systems </a:t>
            </a:r>
            <a:r>
              <a:rPr lang="en-US" sz="2400" dirty="0">
                <a:solidFill>
                  <a:schemeClr val="tx1"/>
                </a:solidFill>
                <a:latin typeface="+mn-lt"/>
              </a:rPr>
              <a:t>where two charged points orbit each other </a:t>
            </a:r>
            <a:r>
              <a:rPr lang="en-US" sz="2400" dirty="0" smtClean="0">
                <a:solidFill>
                  <a:schemeClr val="tx1"/>
                </a:solidFill>
                <a:latin typeface="+mn-lt"/>
              </a:rPr>
              <a:t/>
            </a:r>
            <a:br>
              <a:rPr lang="en-US" sz="2400" dirty="0" smtClean="0">
                <a:solidFill>
                  <a:schemeClr val="tx1"/>
                </a:solidFill>
                <a:latin typeface="+mn-lt"/>
              </a:rPr>
            </a:br>
            <a:r>
              <a:rPr lang="en-US" sz="2400" dirty="0" smtClean="0">
                <a:solidFill>
                  <a:schemeClr val="tx1"/>
                </a:solidFill>
                <a:latin typeface="+mn-lt"/>
              </a:rPr>
              <a:t>(</a:t>
            </a:r>
            <a:r>
              <a:rPr lang="en-US" sz="2400" dirty="0" smtClean="0">
                <a:solidFill>
                  <a:schemeClr val="tx1"/>
                </a:solidFill>
                <a:latin typeface="+mn-lt"/>
                <a:sym typeface="Wingdings" pitchFamily="2" charset="2"/>
              </a:rPr>
              <a:t> </a:t>
            </a:r>
            <a:r>
              <a:rPr lang="en-US" sz="2400" dirty="0" smtClean="0">
                <a:solidFill>
                  <a:schemeClr val="tx1"/>
                </a:solidFill>
                <a:latin typeface="+mn-lt"/>
              </a:rPr>
              <a:t>spectrum of hydrogen) </a:t>
            </a:r>
          </a:p>
          <a:p>
            <a:pPr marL="342900" indent="-342900" algn="l" eaLnBrk="1" hangingPunct="1">
              <a:spcBef>
                <a:spcPct val="50000"/>
              </a:spcBef>
            </a:pPr>
            <a:r>
              <a:rPr lang="nl-NL" sz="2400" dirty="0" err="1" smtClean="0">
                <a:solidFill>
                  <a:schemeClr val="tx1"/>
                </a:solidFill>
                <a:latin typeface="+mn-lt"/>
              </a:rPr>
              <a:t>Cannot</a:t>
            </a:r>
            <a:r>
              <a:rPr lang="nl-NL" sz="2400" dirty="0" smtClean="0">
                <a:solidFill>
                  <a:schemeClr val="tx1"/>
                </a:solidFill>
                <a:latin typeface="+mn-lt"/>
              </a:rPr>
              <a:t> </a:t>
            </a:r>
            <a:r>
              <a:rPr lang="nl-NL" sz="2400" dirty="0" err="1" smtClean="0">
                <a:solidFill>
                  <a:schemeClr val="tx1"/>
                </a:solidFill>
                <a:latin typeface="+mn-lt"/>
              </a:rPr>
              <a:t>explain</a:t>
            </a:r>
            <a:r>
              <a:rPr lang="nl-NL" sz="2400" dirty="0" smtClean="0">
                <a:solidFill>
                  <a:schemeClr val="tx1"/>
                </a:solidFill>
                <a:latin typeface="+mn-lt"/>
              </a:rPr>
              <a:t> the spectra of </a:t>
            </a:r>
            <a:r>
              <a:rPr lang="nl-NL" sz="2400" dirty="0" err="1" smtClean="0">
                <a:solidFill>
                  <a:schemeClr val="tx1"/>
                </a:solidFill>
                <a:latin typeface="+mn-lt"/>
              </a:rPr>
              <a:t>larger</a:t>
            </a:r>
            <a:r>
              <a:rPr lang="nl-NL" sz="2400" dirty="0" smtClean="0">
                <a:solidFill>
                  <a:schemeClr val="tx1"/>
                </a:solidFill>
                <a:latin typeface="+mn-lt"/>
              </a:rPr>
              <a:t> </a:t>
            </a:r>
            <a:r>
              <a:rPr lang="nl-NL" sz="2400" dirty="0" err="1" smtClean="0">
                <a:solidFill>
                  <a:schemeClr val="tx1"/>
                </a:solidFill>
                <a:latin typeface="+mn-lt"/>
              </a:rPr>
              <a:t>atoms</a:t>
            </a:r>
            <a:r>
              <a:rPr lang="nl-NL" sz="2400" dirty="0" smtClean="0">
                <a:solidFill>
                  <a:schemeClr val="tx1"/>
                </a:solidFill>
                <a:latin typeface="+mn-lt"/>
              </a:rPr>
              <a:t>, the fine </a:t>
            </a:r>
            <a:r>
              <a:rPr lang="nl-NL" sz="2400" dirty="0" err="1" smtClean="0">
                <a:solidFill>
                  <a:schemeClr val="tx1"/>
                </a:solidFill>
                <a:latin typeface="+mn-lt"/>
              </a:rPr>
              <a:t>structure</a:t>
            </a:r>
            <a:r>
              <a:rPr lang="nl-NL" sz="2400" dirty="0" smtClean="0">
                <a:solidFill>
                  <a:schemeClr val="tx1"/>
                </a:solidFill>
                <a:latin typeface="+mn-lt"/>
              </a:rPr>
              <a:t> of spectra, the Zeeman effect. </a:t>
            </a:r>
          </a:p>
          <a:p>
            <a:pPr marL="342900" indent="-342900" algn="l" eaLnBrk="1" hangingPunct="1">
              <a:spcBef>
                <a:spcPct val="50000"/>
              </a:spcBef>
            </a:pPr>
            <a:r>
              <a:rPr lang="nl-NL" sz="2400" dirty="0" err="1" smtClean="0">
                <a:solidFill>
                  <a:schemeClr val="tx1"/>
                </a:solidFill>
                <a:latin typeface="+mn-lt"/>
              </a:rPr>
              <a:t>Conceptual</a:t>
            </a:r>
            <a:r>
              <a:rPr lang="nl-NL" sz="2400" dirty="0" smtClean="0">
                <a:solidFill>
                  <a:schemeClr val="tx1"/>
                </a:solidFill>
                <a:latin typeface="+mn-lt"/>
              </a:rPr>
              <a:t> </a:t>
            </a:r>
            <a:r>
              <a:rPr lang="nl-NL" sz="2400" dirty="0" err="1" smtClean="0">
                <a:solidFill>
                  <a:schemeClr val="tx1"/>
                </a:solidFill>
                <a:latin typeface="+mn-lt"/>
              </a:rPr>
              <a:t>problems</a:t>
            </a:r>
            <a:r>
              <a:rPr lang="nl-NL" sz="2400" dirty="0" smtClean="0">
                <a:solidFill>
                  <a:schemeClr val="tx1"/>
                </a:solidFill>
                <a:latin typeface="+mn-lt"/>
              </a:rPr>
              <a:t>:  </a:t>
            </a:r>
            <a:r>
              <a:rPr lang="de-DE" sz="2400" dirty="0" err="1">
                <a:solidFill>
                  <a:schemeClr val="tx1"/>
                </a:solidFill>
                <a:latin typeface="+mn-lt"/>
              </a:rPr>
              <a:t>conservation</a:t>
            </a:r>
            <a:r>
              <a:rPr lang="de-DE" sz="2400" dirty="0">
                <a:solidFill>
                  <a:schemeClr val="tx1"/>
                </a:solidFill>
                <a:latin typeface="+mn-lt"/>
              </a:rPr>
              <a:t> </a:t>
            </a:r>
            <a:r>
              <a:rPr lang="de-DE" sz="2400" dirty="0" err="1">
                <a:solidFill>
                  <a:schemeClr val="tx1"/>
                </a:solidFill>
                <a:latin typeface="+mn-lt"/>
              </a:rPr>
              <a:t>laws</a:t>
            </a:r>
            <a:r>
              <a:rPr lang="de-DE" sz="2400" dirty="0">
                <a:solidFill>
                  <a:schemeClr val="tx1"/>
                </a:solidFill>
                <a:latin typeface="+mn-lt"/>
              </a:rPr>
              <a:t> </a:t>
            </a:r>
            <a:r>
              <a:rPr lang="de-DE" sz="2400" dirty="0" smtClean="0">
                <a:solidFill>
                  <a:schemeClr val="tx1"/>
                </a:solidFill>
                <a:latin typeface="+mn-lt"/>
              </a:rPr>
              <a:t> (</a:t>
            </a:r>
            <a:r>
              <a:rPr lang="de-DE" sz="2400" dirty="0" err="1" smtClean="0">
                <a:solidFill>
                  <a:schemeClr val="tx1"/>
                </a:solidFill>
                <a:latin typeface="+mn-lt"/>
              </a:rPr>
              <a:t>energy</a:t>
            </a:r>
            <a:r>
              <a:rPr lang="de-DE" sz="2400" dirty="0" smtClean="0">
                <a:solidFill>
                  <a:schemeClr val="tx1"/>
                </a:solidFill>
                <a:latin typeface="+mn-lt"/>
              </a:rPr>
              <a:t>, </a:t>
            </a:r>
            <a:r>
              <a:rPr lang="de-DE" sz="2400" dirty="0" err="1" smtClean="0">
                <a:solidFill>
                  <a:schemeClr val="tx1"/>
                </a:solidFill>
                <a:latin typeface="+mn-lt"/>
              </a:rPr>
              <a:t>momentum</a:t>
            </a:r>
            <a:r>
              <a:rPr lang="de-DE" sz="2400" dirty="0" smtClean="0">
                <a:solidFill>
                  <a:schemeClr val="tx1"/>
                </a:solidFill>
                <a:latin typeface="+mn-lt"/>
              </a:rPr>
              <a:t>) do not hold, </a:t>
            </a:r>
            <a:r>
              <a:rPr lang="de-DE" sz="2400" dirty="0" err="1" smtClean="0">
                <a:solidFill>
                  <a:schemeClr val="tx1"/>
                </a:solidFill>
                <a:latin typeface="+mn-lt"/>
              </a:rPr>
              <a:t>it</a:t>
            </a:r>
            <a:r>
              <a:rPr lang="de-DE" sz="2400" dirty="0" smtClean="0">
                <a:solidFill>
                  <a:schemeClr val="tx1"/>
                </a:solidFill>
                <a:latin typeface="+mn-lt"/>
              </a:rPr>
              <a:t> </a:t>
            </a:r>
            <a:r>
              <a:rPr lang="de-DE" sz="2400" dirty="0" err="1" smtClean="0">
                <a:solidFill>
                  <a:schemeClr val="tx1"/>
                </a:solidFill>
                <a:latin typeface="+mn-lt"/>
              </a:rPr>
              <a:t>violates</a:t>
            </a:r>
            <a:r>
              <a:rPr lang="de-DE" sz="2400" dirty="0" smtClean="0">
                <a:solidFill>
                  <a:schemeClr val="tx1"/>
                </a:solidFill>
                <a:latin typeface="+mn-lt"/>
              </a:rPr>
              <a:t> </a:t>
            </a:r>
            <a:r>
              <a:rPr lang="de-DE" sz="2400" dirty="0" err="1" smtClean="0">
                <a:solidFill>
                  <a:schemeClr val="tx1"/>
                </a:solidFill>
                <a:latin typeface="+mn-lt"/>
              </a:rPr>
              <a:t>the</a:t>
            </a:r>
            <a:r>
              <a:rPr lang="de-DE" sz="2400" dirty="0" smtClean="0">
                <a:solidFill>
                  <a:schemeClr val="tx1"/>
                </a:solidFill>
                <a:latin typeface="+mn-lt"/>
              </a:rPr>
              <a:t> Heisenberg </a:t>
            </a:r>
            <a:r>
              <a:rPr lang="de-DE" sz="2400" dirty="0" err="1" smtClean="0">
                <a:solidFill>
                  <a:schemeClr val="tx1"/>
                </a:solidFill>
                <a:latin typeface="+mn-lt"/>
              </a:rPr>
              <a:t>uncertainty</a:t>
            </a:r>
            <a:r>
              <a:rPr lang="de-DE" sz="2400" dirty="0" smtClean="0">
                <a:solidFill>
                  <a:schemeClr val="tx1"/>
                </a:solidFill>
                <a:latin typeface="+mn-lt"/>
              </a:rPr>
              <a:t> </a:t>
            </a:r>
            <a:r>
              <a:rPr lang="de-DE" sz="2400" dirty="0" err="1" smtClean="0">
                <a:solidFill>
                  <a:schemeClr val="tx1"/>
                </a:solidFill>
                <a:latin typeface="+mn-lt"/>
              </a:rPr>
              <a:t>principle</a:t>
            </a:r>
            <a:r>
              <a:rPr lang="de-DE" sz="2400" dirty="0" smtClean="0">
                <a:solidFill>
                  <a:schemeClr val="tx1"/>
                </a:solidFill>
                <a:latin typeface="+mn-lt"/>
              </a:rPr>
              <a:t>. </a:t>
            </a:r>
            <a:endParaRPr lang="de-DE" sz="2400" dirty="0">
              <a:solidFill>
                <a:schemeClr val="tx1"/>
              </a:solidFill>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548" y="1685107"/>
            <a:ext cx="3543469" cy="4662459"/>
          </a:xfrm>
          <a:prstGeom prst="rect">
            <a:avLst/>
          </a:prstGeom>
        </p:spPr>
      </p:pic>
      <p:sp>
        <p:nvSpPr>
          <p:cNvPr id="7"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381385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1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2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Orthomodular </a:t>
            </a:r>
            <a:r>
              <a:rPr lang="nl-NL" dirty="0" err="1" smtClean="0"/>
              <a:t>Lattices</a:t>
            </a:r>
            <a:endParaRPr lang="en-US" dirty="0"/>
          </a:p>
        </p:txBody>
      </p:sp>
      <p:sp>
        <p:nvSpPr>
          <p:cNvPr id="3" name="Content Placeholder 2"/>
          <p:cNvSpPr>
            <a:spLocks noGrp="1"/>
          </p:cNvSpPr>
          <p:nvPr>
            <p:ph idx="1"/>
          </p:nvPr>
        </p:nvSpPr>
        <p:spPr>
          <a:xfrm>
            <a:off x="457199" y="1532363"/>
            <a:ext cx="8370277" cy="4525963"/>
          </a:xfrm>
        </p:spPr>
        <p:txBody>
          <a:bodyPr/>
          <a:lstStyle/>
          <a:p>
            <a:r>
              <a:rPr lang="nl-NL" sz="2400" dirty="0" smtClean="0"/>
              <a:t>The </a:t>
            </a:r>
            <a:r>
              <a:rPr lang="nl-NL" sz="2400" dirty="0" err="1" smtClean="0"/>
              <a:t>union</a:t>
            </a:r>
            <a:r>
              <a:rPr lang="nl-NL" sz="2400" dirty="0" smtClean="0"/>
              <a:t> of the </a:t>
            </a:r>
            <a:r>
              <a:rPr lang="nl-NL" sz="2400" dirty="0" err="1" smtClean="0"/>
              <a:t>two</a:t>
            </a:r>
            <a:r>
              <a:rPr lang="nl-NL" sz="2400" dirty="0" smtClean="0"/>
              <a:t> </a:t>
            </a:r>
            <a:r>
              <a:rPr lang="nl-NL" sz="2400" dirty="0" err="1" smtClean="0"/>
              <a:t>Boolean</a:t>
            </a:r>
            <a:r>
              <a:rPr lang="nl-NL" sz="2400" dirty="0" smtClean="0"/>
              <a:t> </a:t>
            </a:r>
            <a:r>
              <a:rPr lang="nl-NL" sz="2400" dirty="0" err="1" smtClean="0"/>
              <a:t>perspectives</a:t>
            </a:r>
            <a:r>
              <a:rPr lang="nl-NL" sz="2400" dirty="0" smtClean="0"/>
              <a:t> </a:t>
            </a:r>
            <a:r>
              <a:rPr lang="nl-NL" sz="2400" i="1" dirty="0" smtClean="0"/>
              <a:t>F</a:t>
            </a:r>
            <a:r>
              <a:rPr lang="nl-NL" sz="2400" dirty="0" smtClean="0"/>
              <a:t> </a:t>
            </a:r>
            <a:r>
              <a:rPr lang="nl-NL" sz="2400" dirty="0" err="1" smtClean="0"/>
              <a:t>and</a:t>
            </a:r>
            <a:r>
              <a:rPr lang="nl-NL" sz="2400" dirty="0" smtClean="0"/>
              <a:t> </a:t>
            </a:r>
            <a:r>
              <a:rPr lang="nl-NL" sz="2400" i="1" dirty="0" smtClean="0"/>
              <a:t>S</a:t>
            </a:r>
            <a:r>
              <a:rPr lang="nl-NL" sz="2400" dirty="0" smtClean="0"/>
              <a:t> </a:t>
            </a:r>
            <a:r>
              <a:rPr lang="nl-NL" sz="2400" dirty="0" err="1" smtClean="0"/>
              <a:t>gives</a:t>
            </a:r>
            <a:r>
              <a:rPr lang="nl-NL" sz="2400" dirty="0" smtClean="0"/>
              <a:t> </a:t>
            </a:r>
            <a:r>
              <a:rPr lang="nl-NL" sz="2400" dirty="0" err="1" smtClean="0"/>
              <a:t>an</a:t>
            </a:r>
            <a:r>
              <a:rPr lang="nl-NL" sz="2400" dirty="0" smtClean="0"/>
              <a:t> orthomodular </a:t>
            </a:r>
            <a:r>
              <a:rPr lang="nl-NL" sz="2400" dirty="0" err="1" smtClean="0"/>
              <a:t>lattice</a:t>
            </a:r>
            <a:endParaRPr lang="nl-NL" sz="2400" dirty="0" smtClean="0"/>
          </a:p>
          <a:p>
            <a:endParaRPr lang="nl-NL" sz="2400" dirty="0"/>
          </a:p>
          <a:p>
            <a:endParaRPr lang="nl-NL" sz="2400" dirty="0" smtClean="0"/>
          </a:p>
          <a:p>
            <a:endParaRPr lang="nl-NL" sz="2400" dirty="0"/>
          </a:p>
          <a:p>
            <a:endParaRPr lang="nl-NL" sz="2400" dirty="0" smtClean="0"/>
          </a:p>
          <a:p>
            <a:endParaRPr lang="nl-NL" sz="2400" dirty="0"/>
          </a:p>
          <a:p>
            <a:endParaRPr lang="nl-NL" sz="2400" dirty="0" smtClean="0"/>
          </a:p>
          <a:p>
            <a:r>
              <a:rPr lang="nl-NL" sz="2400" dirty="0" smtClean="0"/>
              <a:t>The </a:t>
            </a:r>
            <a:r>
              <a:rPr lang="nl-NL" sz="2400" dirty="0" err="1" smtClean="0"/>
              <a:t>resulting</a:t>
            </a:r>
            <a:r>
              <a:rPr lang="nl-NL" sz="2400" dirty="0" smtClean="0"/>
              <a:t> </a:t>
            </a:r>
            <a:r>
              <a:rPr lang="nl-NL" sz="2400" dirty="0" err="1" smtClean="0"/>
              <a:t>lattice</a:t>
            </a:r>
            <a:r>
              <a:rPr lang="nl-NL" sz="2400" dirty="0" smtClean="0"/>
              <a:t> </a:t>
            </a:r>
            <a:r>
              <a:rPr lang="nl-NL" sz="2400" dirty="0" err="1" smtClean="0"/>
              <a:t>it</a:t>
            </a:r>
            <a:r>
              <a:rPr lang="nl-NL" sz="2400" dirty="0" smtClean="0"/>
              <a:t> non-</a:t>
            </a:r>
            <a:r>
              <a:rPr lang="nl-NL" sz="2400" dirty="0" err="1" smtClean="0"/>
              <a:t>Boolean</a:t>
            </a:r>
            <a:r>
              <a:rPr lang="nl-NL" sz="2400" dirty="0" smtClean="0"/>
              <a:t>. It </a:t>
            </a:r>
            <a:r>
              <a:rPr lang="nl-NL" sz="2400" dirty="0" err="1" smtClean="0"/>
              <a:t>violates</a:t>
            </a:r>
            <a:r>
              <a:rPr lang="nl-NL" sz="2400" dirty="0" smtClean="0"/>
              <a:t> distributivity: </a:t>
            </a:r>
            <a:r>
              <a:rPr lang="en-US" sz="2400" spc="30" dirty="0">
                <a:sym typeface="Symbol"/>
              </a:rPr>
              <a:t></a:t>
            </a:r>
            <a:r>
              <a:rPr lang="en-US" sz="2400" spc="30" dirty="0"/>
              <a:t>{</a:t>
            </a:r>
            <a:r>
              <a:rPr lang="en-US" sz="2400" i="1" spc="30" dirty="0"/>
              <a:t>a</a:t>
            </a:r>
            <a:r>
              <a:rPr lang="en-US" sz="2400" spc="30" dirty="0" smtClean="0"/>
              <a:t>}</a:t>
            </a:r>
            <a:r>
              <a:rPr lang="en-US" sz="2400" spc="30" dirty="0" smtClean="0">
                <a:sym typeface="Symbol"/>
              </a:rPr>
              <a:t></a:t>
            </a:r>
            <a:r>
              <a:rPr lang="en-US" sz="2400" spc="30" dirty="0" smtClean="0"/>
              <a:t>(</a:t>
            </a:r>
            <a:r>
              <a:rPr lang="en-US" sz="2400" spc="30" dirty="0">
                <a:sym typeface="Symbol"/>
              </a:rPr>
              <a:t></a:t>
            </a:r>
            <a:r>
              <a:rPr lang="en-US" sz="2400" spc="30" dirty="0"/>
              <a:t>{</a:t>
            </a:r>
            <a:r>
              <a:rPr lang="en-US" sz="2400" i="1" spc="120" dirty="0"/>
              <a:t>a</a:t>
            </a:r>
            <a:r>
              <a:rPr lang="en-US" sz="2400" spc="120" dirty="0" smtClean="0"/>
              <a:t>’</a:t>
            </a:r>
            <a:r>
              <a:rPr lang="en-US" sz="2400" spc="30" dirty="0" smtClean="0"/>
              <a:t>}</a:t>
            </a:r>
            <a:r>
              <a:rPr lang="en-US" sz="2400" spc="30" dirty="0" smtClean="0">
                <a:sym typeface="Symbol"/>
              </a:rPr>
              <a:t></a:t>
            </a:r>
            <a:r>
              <a:rPr lang="en-US" sz="2400" spc="30" dirty="0"/>
              <a:t>{</a:t>
            </a:r>
            <a:r>
              <a:rPr lang="en-US" sz="2400" i="1" spc="210" dirty="0" smtClean="0"/>
              <a:t>d</a:t>
            </a:r>
            <a:r>
              <a:rPr lang="en-US" sz="2400" spc="210" dirty="0" smtClean="0"/>
              <a:t>’</a:t>
            </a:r>
            <a:r>
              <a:rPr lang="en-US" sz="2400" spc="30" dirty="0" smtClean="0"/>
              <a:t>}) </a:t>
            </a:r>
            <a:r>
              <a:rPr lang="en-US" sz="2400" spc="30" dirty="0"/>
              <a:t>= </a:t>
            </a:r>
            <a:r>
              <a:rPr lang="en-US" sz="2400" spc="30" dirty="0">
                <a:sym typeface="Symbol"/>
              </a:rPr>
              <a:t></a:t>
            </a:r>
            <a:r>
              <a:rPr lang="en-US" sz="2400" spc="30" dirty="0"/>
              <a:t>{</a:t>
            </a:r>
            <a:r>
              <a:rPr lang="en-US" sz="2400" i="1" spc="30" dirty="0"/>
              <a:t>a</a:t>
            </a:r>
            <a:r>
              <a:rPr lang="en-US" sz="2400" spc="30" dirty="0" smtClean="0"/>
              <a:t>}</a:t>
            </a:r>
            <a:r>
              <a:rPr lang="en-US" sz="2400" spc="30" dirty="0" smtClean="0">
                <a:sym typeface="Symbol"/>
              </a:rPr>
              <a:t></a:t>
            </a:r>
            <a:r>
              <a:rPr lang="en-US" sz="2400" spc="30" dirty="0"/>
              <a:t>{</a:t>
            </a:r>
            <a:r>
              <a:rPr lang="en-US" sz="2400" i="1" spc="30" dirty="0"/>
              <a:t>n</a:t>
            </a:r>
            <a:r>
              <a:rPr lang="en-US" sz="2400" spc="30" dirty="0"/>
              <a:t>} = </a:t>
            </a:r>
            <a:r>
              <a:rPr lang="en-US" sz="2400" spc="30" dirty="0">
                <a:sym typeface="Symbol"/>
              </a:rPr>
              <a:t></a:t>
            </a:r>
            <a:r>
              <a:rPr lang="en-US" sz="2400" spc="30" dirty="0"/>
              <a:t>{</a:t>
            </a:r>
            <a:r>
              <a:rPr lang="en-US" sz="2400" i="1" spc="30" dirty="0"/>
              <a:t>b</a:t>
            </a:r>
            <a:r>
              <a:rPr lang="en-US" sz="2400" spc="30" dirty="0" smtClean="0"/>
              <a:t>’}</a:t>
            </a:r>
            <a:r>
              <a:rPr lang="en-US" sz="2400" dirty="0" smtClean="0"/>
              <a:t/>
            </a:r>
            <a:br>
              <a:rPr lang="en-US" sz="2400" dirty="0" smtClean="0"/>
            </a:br>
            <a:r>
              <a:rPr lang="en-US" sz="2400" dirty="0" smtClean="0"/>
              <a:t>However, distributivity would result in </a:t>
            </a:r>
            <a:r>
              <a:rPr lang="en-US" sz="2400" b="1" dirty="0" smtClean="0"/>
              <a:t>1</a:t>
            </a:r>
            <a:r>
              <a:rPr lang="en-US" sz="2400" dirty="0" smtClean="0"/>
              <a:t>. </a:t>
            </a:r>
            <a:endParaRPr lang="nl-NL" sz="2400" dirty="0" smtClean="0"/>
          </a:p>
          <a:p>
            <a:endParaRPr lang="nl-NL" sz="2400" dirty="0"/>
          </a:p>
          <a:p>
            <a:endParaRPr lang="en-US" sz="2400" dirty="0"/>
          </a:p>
        </p:txBody>
      </p:sp>
      <p:sp>
        <p:nvSpPr>
          <p:cNvPr id="4" name="Footer Placeholder 3"/>
          <p:cNvSpPr>
            <a:spLocks noGrp="1"/>
          </p:cNvSpPr>
          <p:nvPr>
            <p:ph type="ftr" sz="quarter" idx="10"/>
          </p:nvPr>
        </p:nvSpPr>
        <p:spPr/>
        <p:txBody>
          <a:bodyPr/>
          <a:lstStyle/>
          <a:p>
            <a:pPr>
              <a:defRPr/>
            </a:pPr>
            <a:r>
              <a:rPr lang="de-DE" smtClean="0"/>
              <a:t>Reinhard Blutner</a:t>
            </a:r>
            <a:endParaRPr lang="de-DE"/>
          </a:p>
        </p:txBody>
      </p:sp>
      <p:sp>
        <p:nvSpPr>
          <p:cNvPr id="5" name="Slide Number Placeholder 4"/>
          <p:cNvSpPr>
            <a:spLocks noGrp="1"/>
          </p:cNvSpPr>
          <p:nvPr>
            <p:ph type="sldNum" sz="quarter" idx="11"/>
          </p:nvPr>
        </p:nvSpPr>
        <p:spPr/>
        <p:txBody>
          <a:bodyPr/>
          <a:lstStyle/>
          <a:p>
            <a:pPr>
              <a:defRPr/>
            </a:pPr>
            <a:fld id="{5ECD2ACD-E231-4E6A-AAF6-219E8F740C0E}" type="slidenum">
              <a:rPr lang="en-US" smtClean="0"/>
              <a:pPr>
                <a:defRPr/>
              </a:pPr>
              <a:t>20</a:t>
            </a:fld>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833" y="2527055"/>
            <a:ext cx="18859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4878" y="2557095"/>
            <a:ext cx="20478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4175" y="2455108"/>
            <a:ext cx="32956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55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0.00365 -0.01273 L 0.05816 0.02916 C 0.06962 0.03865 0.08681 0.04375 0.10469 0.04375 C 0.125 0.04375 0.14132 0.03865 0.15278 0.02916 L 0.20747 -0.01273 " pathEditMode="relative" rAng="0" ptsTypes="FffFF">
                                      <p:cBhvr>
                                        <p:cTn id="12" dur="2000" fill="hold"/>
                                        <p:tgtEl>
                                          <p:spTgt spid="2050"/>
                                        </p:tgtEl>
                                        <p:attrNameLst>
                                          <p:attrName>ppt_x</p:attrName>
                                          <p:attrName>ppt_y</p:attrName>
                                        </p:attrNameLst>
                                      </p:cBhvr>
                                      <p:rCtr x="10191" y="2824"/>
                                    </p:animMotion>
                                  </p:childTnLst>
                                </p:cTn>
                              </p:par>
                              <p:par>
                                <p:cTn id="13" presetID="37" presetClass="path" presetSubtype="0" accel="50000" decel="50000" fill="hold" nodeType="withEffect">
                                  <p:stCondLst>
                                    <p:cond delay="0"/>
                                  </p:stCondLst>
                                  <p:childTnLst>
                                    <p:animMotion origin="layout" path="M -0.02014 -0.00509 L -0.04132 0.02477 C -0.05764 0.04653 -0.0632 0.05278 -0.07952 0.05023 C -0.07379 0.05162 -0.16892 0.04792 -0.15486 0.03889 L -0.21632 -0.01875 " pathEditMode="relative" rAng="0" ptsTypes="FffFF">
                                      <p:cBhvr>
                                        <p:cTn id="14" dur="2000" fill="hold"/>
                                        <p:tgtEl>
                                          <p:spTgt spid="2051"/>
                                        </p:tgtEl>
                                        <p:attrNameLst>
                                          <p:attrName>ppt_x</p:attrName>
                                          <p:attrName>ppt_y</p:attrName>
                                        </p:attrNameLst>
                                      </p:cBhvr>
                                      <p:rCtr x="-9809" y="2199"/>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1100"/>
                                        <p:tgtEl>
                                          <p:spTgt spid="2050"/>
                                        </p:tgtEl>
                                      </p:cBhvr>
                                    </p:animEffect>
                                    <p:set>
                                      <p:cBhvr>
                                        <p:cTn id="18" dur="1" fill="hold">
                                          <p:stCondLst>
                                            <p:cond delay="1099"/>
                                          </p:stCondLst>
                                        </p:cTn>
                                        <p:tgtEl>
                                          <p:spTgt spid="205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100"/>
                                        <p:tgtEl>
                                          <p:spTgt spid="2051"/>
                                        </p:tgtEl>
                                      </p:cBhvr>
                                    </p:animEffect>
                                    <p:set>
                                      <p:cBhvr>
                                        <p:cTn id="21" dur="1" fill="hold">
                                          <p:stCondLst>
                                            <p:cond delay="1099"/>
                                          </p:stCondLst>
                                        </p:cTn>
                                        <p:tgtEl>
                                          <p:spTgt spid="2051"/>
                                        </p:tgtEl>
                                        <p:attrNameLst>
                                          <p:attrName>style.visibility</p:attrName>
                                        </p:attrNameLst>
                                      </p:cBhvr>
                                      <p:to>
                                        <p:strVal val="hidden"/>
                                      </p:to>
                                    </p:set>
                                  </p:childTnLst>
                                </p:cTn>
                              </p:par>
                              <p:par>
                                <p:cTn id="22" presetID="1" presetClass="entr" presetSubtype="0" fill="hold" nodeType="withEffect">
                                  <p:stCondLst>
                                    <p:cond delay="30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961775" y="4314794"/>
            <a:ext cx="2889256" cy="2385268"/>
          </a:xfrm>
          <a:prstGeom prst="rect">
            <a:avLst/>
          </a:prstGeom>
          <a:solidFill>
            <a:schemeClr val="accent2">
              <a:lumMod val="40000"/>
              <a:lumOff val="60000"/>
              <a:alpha val="46000"/>
            </a:schemeClr>
          </a:solidFill>
        </p:spPr>
        <p:txBody>
          <a:bodyPr wrap="square" rtlCol="0">
            <a:spAutoFit/>
          </a:bodyPr>
          <a:lstStyle/>
          <a:p>
            <a:pPr>
              <a:buNone/>
            </a:pPr>
            <a:r>
              <a:rPr lang="nl-NL" b="1" dirty="0" smtClean="0"/>
              <a:t> </a:t>
            </a:r>
          </a:p>
          <a:p>
            <a:pPr>
              <a:buNone/>
            </a:pPr>
            <a:endParaRPr lang="nl-NL" sz="1100" b="1" dirty="0" smtClean="0"/>
          </a:p>
          <a:p>
            <a:pPr>
              <a:buNone/>
            </a:pPr>
            <a:r>
              <a:rPr lang="nl-NL" b="1" dirty="0" smtClean="0">
                <a:sym typeface="Symbol" panose="05050102010706020507" pitchFamily="18" charset="2"/>
              </a:rPr>
              <a:t>   </a:t>
            </a:r>
            <a:endParaRPr lang="nl-NL" b="1" dirty="0"/>
          </a:p>
          <a:p>
            <a:pPr>
              <a:buNone/>
            </a:pPr>
            <a:endParaRPr lang="nl-NL" b="1" dirty="0" smtClean="0"/>
          </a:p>
          <a:p>
            <a:pPr>
              <a:buNone/>
            </a:pPr>
            <a:endParaRPr lang="nl-NL" b="1" dirty="0"/>
          </a:p>
          <a:p>
            <a:pPr>
              <a:buNone/>
            </a:pPr>
            <a:endParaRPr lang="nl-NL" b="1" dirty="0" smtClean="0"/>
          </a:p>
          <a:p>
            <a:pPr algn="r">
              <a:buNone/>
            </a:pPr>
            <a:r>
              <a:rPr lang="nl-NL" sz="1800" dirty="0" smtClean="0"/>
              <a:t>The </a:t>
            </a:r>
            <a:r>
              <a:rPr lang="nl-NL" sz="1800" dirty="0" err="1" smtClean="0"/>
              <a:t>firefly</a:t>
            </a:r>
            <a:r>
              <a:rPr lang="nl-NL" sz="1800" dirty="0" smtClean="0"/>
              <a:t> box</a:t>
            </a:r>
            <a:endParaRPr lang="en-US" sz="1800" dirty="0" smtClean="0"/>
          </a:p>
        </p:txBody>
      </p:sp>
      <p:sp>
        <p:nvSpPr>
          <p:cNvPr id="2" name="Title 1"/>
          <p:cNvSpPr>
            <a:spLocks noGrp="1"/>
          </p:cNvSpPr>
          <p:nvPr>
            <p:ph type="title"/>
          </p:nvPr>
        </p:nvSpPr>
        <p:spPr>
          <a:xfrm>
            <a:off x="457200" y="202918"/>
            <a:ext cx="8229600" cy="1143000"/>
          </a:xfrm>
        </p:spPr>
        <p:txBody>
          <a:bodyPr/>
          <a:lstStyle/>
          <a:p>
            <a:r>
              <a:rPr lang="nl-NL" dirty="0" err="1" smtClean="0"/>
              <a:t>Piron’s</a:t>
            </a:r>
            <a:r>
              <a:rPr lang="nl-NL" dirty="0" smtClean="0"/>
              <a:t> </a:t>
            </a:r>
            <a:r>
              <a:rPr lang="nl-NL" dirty="0" err="1" smtClean="0"/>
              <a:t>Representation</a:t>
            </a:r>
            <a:r>
              <a:rPr lang="nl-NL" dirty="0" smtClean="0"/>
              <a:t> </a:t>
            </a:r>
            <a:r>
              <a:rPr lang="nl-NL" dirty="0" err="1" smtClean="0"/>
              <a:t>Theorem</a:t>
            </a:r>
            <a:endParaRPr lang="en-US" dirty="0"/>
          </a:p>
        </p:txBody>
      </p:sp>
      <p:sp>
        <p:nvSpPr>
          <p:cNvPr id="3" name="Content Placeholder 2"/>
          <p:cNvSpPr>
            <a:spLocks noGrp="1"/>
          </p:cNvSpPr>
          <p:nvPr>
            <p:ph idx="1"/>
          </p:nvPr>
        </p:nvSpPr>
        <p:spPr>
          <a:xfrm>
            <a:off x="457200" y="1358145"/>
            <a:ext cx="7691718" cy="2259623"/>
          </a:xfrm>
        </p:spPr>
        <p:txBody>
          <a:bodyPr/>
          <a:lstStyle/>
          <a:p>
            <a:pPr algn="just">
              <a:spcAft>
                <a:spcPts val="600"/>
              </a:spcAft>
            </a:pPr>
            <a:r>
              <a:rPr lang="en-US" sz="2400" dirty="0" smtClean="0"/>
              <a:t>All </a:t>
            </a:r>
            <a:r>
              <a:rPr lang="en-US" sz="2400" dirty="0"/>
              <a:t>orthomodular lattices which satisfy the conditions of atomicity, </a:t>
            </a:r>
            <a:r>
              <a:rPr lang="en-US" sz="2400" dirty="0" err="1"/>
              <a:t>coverability</a:t>
            </a:r>
            <a:r>
              <a:rPr lang="en-US" sz="2400" dirty="0"/>
              <a:t>, and irreducibility can be represented by the lattice of actual projection operators of a so-called generalized Hilbert </a:t>
            </a:r>
            <a:r>
              <a:rPr lang="en-US" sz="2400" dirty="0" smtClean="0"/>
              <a:t>space </a:t>
            </a:r>
            <a:r>
              <a:rPr lang="nl-NL" sz="2400" dirty="0" smtClean="0"/>
              <a:t>(</a:t>
            </a:r>
            <a:r>
              <a:rPr lang="nl-NL" sz="2400" dirty="0" err="1" smtClean="0"/>
              <a:t>with</a:t>
            </a:r>
            <a:r>
              <a:rPr lang="nl-NL" sz="2400" dirty="0" smtClean="0"/>
              <a:t> </a:t>
            </a:r>
            <a:r>
              <a:rPr lang="nl-NL" sz="2400" dirty="0" err="1" smtClean="0"/>
              <a:t>some</a:t>
            </a:r>
            <a:r>
              <a:rPr lang="nl-NL" sz="2400" dirty="0" smtClean="0"/>
              <a:t> </a:t>
            </a:r>
            <a:r>
              <a:rPr lang="nl-NL" sz="2400" dirty="0" err="1" smtClean="0"/>
              <a:t>additional</a:t>
            </a:r>
            <a:r>
              <a:rPr lang="nl-NL" sz="2400" dirty="0" smtClean="0"/>
              <a:t> </a:t>
            </a:r>
            <a:r>
              <a:rPr lang="nl-NL" sz="2400" dirty="0" err="1" smtClean="0"/>
              <a:t>condition</a:t>
            </a:r>
            <a:r>
              <a:rPr lang="nl-NL" sz="2400" dirty="0" smtClean="0"/>
              <a:t> the </a:t>
            </a:r>
            <a:r>
              <a:rPr lang="nl-NL" sz="2400" dirty="0" err="1" smtClean="0"/>
              <a:t>result</a:t>
            </a:r>
            <a:r>
              <a:rPr lang="nl-NL" sz="2400" dirty="0" smtClean="0"/>
              <a:t> is </a:t>
            </a:r>
            <a:r>
              <a:rPr lang="nl-NL" sz="2400" dirty="0" err="1" smtClean="0"/>
              <a:t>valid</a:t>
            </a:r>
            <a:r>
              <a:rPr lang="nl-NL" sz="2400" dirty="0" smtClean="0"/>
              <a:t> </a:t>
            </a:r>
            <a:r>
              <a:rPr lang="nl-NL" sz="2400" dirty="0" err="1" smtClean="0"/>
              <a:t>for</a:t>
            </a:r>
            <a:r>
              <a:rPr lang="nl-NL" sz="2400" dirty="0" smtClean="0"/>
              <a:t> standard Hilbert </a:t>
            </a:r>
            <a:r>
              <a:rPr lang="nl-NL" sz="2400" dirty="0" err="1" smtClean="0"/>
              <a:t>spaces</a:t>
            </a:r>
            <a:r>
              <a:rPr lang="nl-NL" sz="2400" dirty="0" smtClean="0"/>
              <a:t>; cf. </a:t>
            </a:r>
            <a:r>
              <a:rPr lang="en-US" sz="2400" dirty="0" err="1" smtClean="0"/>
              <a:t>Solér</a:t>
            </a:r>
            <a:r>
              <a:rPr lang="en-US" sz="2400" dirty="0" smtClean="0"/>
              <a:t>, 1995)</a:t>
            </a:r>
          </a:p>
          <a:p>
            <a:pPr algn="just"/>
            <a:r>
              <a:rPr lang="nl-NL" sz="2400" dirty="0" smtClean="0"/>
              <a:t>In case of the </a:t>
            </a:r>
            <a:r>
              <a:rPr lang="nl-NL" sz="2400" dirty="0" err="1" smtClean="0"/>
              <a:t>firefly</a:t>
            </a:r>
            <a:r>
              <a:rPr lang="nl-NL" sz="2400" dirty="0" smtClean="0"/>
              <a:t> box </a:t>
            </a:r>
            <a:r>
              <a:rPr lang="nl-NL" sz="2400" dirty="0" err="1" smtClean="0"/>
              <a:t>all</a:t>
            </a:r>
            <a:r>
              <a:rPr lang="nl-NL" sz="2400" dirty="0" smtClean="0"/>
              <a:t> </a:t>
            </a:r>
            <a:r>
              <a:rPr lang="nl-NL" sz="2400" dirty="0" err="1" smtClean="0"/>
              <a:t>conditions</a:t>
            </a:r>
            <a:r>
              <a:rPr lang="nl-NL" sz="2400" dirty="0" smtClean="0"/>
              <a:t> are </a:t>
            </a:r>
            <a:r>
              <a:rPr lang="nl-NL" sz="2400" dirty="0" err="1" smtClean="0"/>
              <a:t>satisfied</a:t>
            </a:r>
            <a:r>
              <a:rPr lang="nl-NL" sz="2400" dirty="0" smtClean="0"/>
              <a:t>.</a:t>
            </a:r>
          </a:p>
        </p:txBody>
      </p:sp>
      <p:sp>
        <p:nvSpPr>
          <p:cNvPr id="4" name="Footer Placeholder 3"/>
          <p:cNvSpPr>
            <a:spLocks noGrp="1"/>
          </p:cNvSpPr>
          <p:nvPr>
            <p:ph type="ftr" sz="quarter" idx="10"/>
          </p:nvPr>
        </p:nvSpPr>
        <p:spPr/>
        <p:txBody>
          <a:bodyPr/>
          <a:lstStyle/>
          <a:p>
            <a:pPr>
              <a:defRPr/>
            </a:pPr>
            <a:r>
              <a:rPr lang="de-DE" dirty="0" smtClean="0"/>
              <a:t>Reinhard Blutner</a:t>
            </a:r>
            <a:endParaRPr lang="de-DE" dirty="0"/>
          </a:p>
        </p:txBody>
      </p:sp>
      <p:sp>
        <p:nvSpPr>
          <p:cNvPr id="5" name="Slide Number Placeholder 4"/>
          <p:cNvSpPr>
            <a:spLocks noGrp="1"/>
          </p:cNvSpPr>
          <p:nvPr>
            <p:ph type="sldNum" sz="quarter" idx="11"/>
          </p:nvPr>
        </p:nvSpPr>
        <p:spPr/>
        <p:txBody>
          <a:bodyPr/>
          <a:lstStyle/>
          <a:p>
            <a:pPr>
              <a:defRPr/>
            </a:pPr>
            <a:fld id="{5ECD2ACD-E231-4E6A-AAF6-219E8F740C0E}" type="slidenum">
              <a:rPr lang="en-US" smtClean="0"/>
              <a:pPr>
                <a:defRPr/>
              </a:pPr>
              <a:t>21</a:t>
            </a:fld>
            <a:endParaRPr lang="en-US"/>
          </a:p>
        </p:txBody>
      </p:sp>
      <p:sp>
        <p:nvSpPr>
          <p:cNvPr id="6" name="TextBox 5"/>
          <p:cNvSpPr txBox="1"/>
          <p:nvPr/>
        </p:nvSpPr>
        <p:spPr>
          <a:xfrm>
            <a:off x="5037992" y="263769"/>
            <a:ext cx="1626577" cy="461665"/>
          </a:xfrm>
          <a:prstGeom prst="rect">
            <a:avLst/>
          </a:prstGeom>
          <a:noFill/>
        </p:spPr>
        <p:txBody>
          <a:bodyPr wrap="square" rtlCol="0">
            <a:spAutoFit/>
          </a:bodyPr>
          <a:lstStyle/>
          <a:p>
            <a:pPr>
              <a:buNone/>
            </a:pPr>
            <a:endParaRPr lang="en-US" b="1" dirty="0" smtClean="0"/>
          </a:p>
        </p:txBody>
      </p:sp>
      <p:sp>
        <p:nvSpPr>
          <p:cNvPr id="7" name="TextBox 6"/>
          <p:cNvSpPr txBox="1"/>
          <p:nvPr/>
        </p:nvSpPr>
        <p:spPr>
          <a:xfrm>
            <a:off x="4697344" y="4432364"/>
            <a:ext cx="4446668" cy="2431435"/>
          </a:xfrm>
          <a:prstGeom prst="rect">
            <a:avLst/>
          </a:prstGeom>
          <a:solidFill>
            <a:schemeClr val="accent2">
              <a:lumMod val="40000"/>
              <a:lumOff val="60000"/>
              <a:alpha val="55000"/>
            </a:schemeClr>
          </a:solidFill>
        </p:spPr>
        <p:txBody>
          <a:bodyPr wrap="square" rtlCol="0">
            <a:spAutoFit/>
          </a:bodyPr>
          <a:lstStyle/>
          <a:p>
            <a:pPr indent="-114300" algn="l">
              <a:buNone/>
            </a:pPr>
            <a:r>
              <a:rPr lang="nl-NL" dirty="0" smtClean="0"/>
              <a:t>Orthomodular </a:t>
            </a:r>
            <a:r>
              <a:rPr lang="nl-NL" dirty="0" err="1" smtClean="0"/>
              <a:t>Lattice</a:t>
            </a:r>
            <a:endParaRPr lang="en-US" dirty="0" smtClean="0"/>
          </a:p>
          <a:p>
            <a:pPr marL="228600" indent="-342900" algn="l">
              <a:buFont typeface="Tahoma" pitchFamily="34" charset="0"/>
              <a:buChar char="-"/>
            </a:pPr>
            <a:r>
              <a:rPr lang="en-US" i="1" dirty="0" smtClean="0"/>
              <a:t>x </a:t>
            </a:r>
            <a:r>
              <a:rPr lang="en-US" dirty="0"/>
              <a:t>’’ = </a:t>
            </a:r>
            <a:r>
              <a:rPr lang="en-US" i="1" dirty="0" smtClean="0"/>
              <a:t>x</a:t>
            </a:r>
          </a:p>
          <a:p>
            <a:pPr marL="228600" indent="-342900" algn="l">
              <a:buFont typeface="Tahoma" pitchFamily="34" charset="0"/>
              <a:buChar char="-"/>
            </a:pPr>
            <a:r>
              <a:rPr lang="en-US" dirty="0" smtClean="0"/>
              <a:t>if </a:t>
            </a:r>
            <a:r>
              <a:rPr lang="en-US" i="1" dirty="0"/>
              <a:t>x</a:t>
            </a:r>
            <a:r>
              <a:rPr lang="en-US" dirty="0"/>
              <a:t> </a:t>
            </a:r>
            <a:r>
              <a:rPr lang="en-US" dirty="0">
                <a:sym typeface="Symbol"/>
              </a:rPr>
              <a:t></a:t>
            </a:r>
            <a:r>
              <a:rPr lang="en-US" dirty="0"/>
              <a:t> </a:t>
            </a:r>
            <a:r>
              <a:rPr lang="en-US" i="1" dirty="0"/>
              <a:t>y</a:t>
            </a:r>
            <a:r>
              <a:rPr lang="en-US" dirty="0"/>
              <a:t> </a:t>
            </a:r>
            <a:r>
              <a:rPr lang="en-US" dirty="0" smtClean="0"/>
              <a:t> then </a:t>
            </a:r>
            <a:r>
              <a:rPr lang="en-US" i="1" dirty="0" smtClean="0"/>
              <a:t>y </a:t>
            </a:r>
            <a:r>
              <a:rPr lang="en-US" dirty="0" smtClean="0"/>
              <a:t>’ </a:t>
            </a:r>
            <a:r>
              <a:rPr lang="en-US" dirty="0">
                <a:sym typeface="Symbol"/>
              </a:rPr>
              <a:t></a:t>
            </a:r>
            <a:r>
              <a:rPr lang="en-US" dirty="0"/>
              <a:t> </a:t>
            </a:r>
            <a:r>
              <a:rPr lang="en-US" i="1" dirty="0"/>
              <a:t>x </a:t>
            </a:r>
            <a:r>
              <a:rPr lang="en-US" dirty="0" smtClean="0"/>
              <a:t>’</a:t>
            </a:r>
          </a:p>
          <a:p>
            <a:pPr marL="228600" indent="-342900" algn="l">
              <a:buFont typeface="Tahoma" pitchFamily="34" charset="0"/>
              <a:buChar char="-"/>
            </a:pPr>
            <a:r>
              <a:rPr lang="en-US" i="1" dirty="0" smtClean="0"/>
              <a:t>x</a:t>
            </a:r>
            <a:r>
              <a:rPr lang="en-US" dirty="0" smtClean="0"/>
              <a:t> </a:t>
            </a:r>
            <a:r>
              <a:rPr lang="en-US" dirty="0">
                <a:sym typeface="Symbol"/>
              </a:rPr>
              <a:t></a:t>
            </a:r>
            <a:r>
              <a:rPr lang="en-US" dirty="0"/>
              <a:t> </a:t>
            </a:r>
            <a:r>
              <a:rPr lang="en-US" i="1" dirty="0"/>
              <a:t>x </a:t>
            </a:r>
            <a:r>
              <a:rPr lang="en-US" dirty="0"/>
              <a:t>’ = </a:t>
            </a:r>
            <a:r>
              <a:rPr lang="en-US" dirty="0" smtClean="0"/>
              <a:t>0</a:t>
            </a:r>
          </a:p>
          <a:p>
            <a:pPr marL="228600" indent="-342900" algn="l">
              <a:buFont typeface="Tahoma" pitchFamily="34" charset="0"/>
              <a:buChar char="-"/>
            </a:pPr>
            <a:r>
              <a:rPr lang="en-US" dirty="0" smtClean="0"/>
              <a:t>if  </a:t>
            </a:r>
            <a:r>
              <a:rPr lang="en-US" i="1" dirty="0"/>
              <a:t>x</a:t>
            </a:r>
            <a:r>
              <a:rPr lang="en-US" dirty="0"/>
              <a:t> </a:t>
            </a:r>
            <a:r>
              <a:rPr lang="en-US" dirty="0">
                <a:sym typeface="Symbol"/>
              </a:rPr>
              <a:t></a:t>
            </a:r>
            <a:r>
              <a:rPr lang="en-US" dirty="0"/>
              <a:t> </a:t>
            </a:r>
            <a:r>
              <a:rPr lang="en-US" i="1" dirty="0" smtClean="0"/>
              <a:t>y </a:t>
            </a:r>
            <a:r>
              <a:rPr lang="en-US" dirty="0" smtClean="0"/>
              <a:t> </a:t>
            </a:r>
            <a:r>
              <a:rPr lang="en-US" dirty="0"/>
              <a:t>then </a:t>
            </a:r>
            <a:r>
              <a:rPr lang="en-US" i="1" dirty="0"/>
              <a:t>y</a:t>
            </a:r>
            <a:r>
              <a:rPr lang="en-US" dirty="0"/>
              <a:t> = </a:t>
            </a:r>
            <a:r>
              <a:rPr lang="en-US" i="1" dirty="0" smtClean="0"/>
              <a:t>x</a:t>
            </a:r>
            <a:r>
              <a:rPr lang="en-US" dirty="0" smtClean="0"/>
              <a:t> </a:t>
            </a:r>
            <a:r>
              <a:rPr lang="en-US" dirty="0" smtClean="0">
                <a:sym typeface="Symbol"/>
              </a:rPr>
              <a:t> </a:t>
            </a:r>
            <a:r>
              <a:rPr lang="en-US" dirty="0" smtClean="0"/>
              <a:t>(</a:t>
            </a:r>
            <a:r>
              <a:rPr lang="en-US" i="1" dirty="0"/>
              <a:t>x </a:t>
            </a:r>
            <a:r>
              <a:rPr lang="en-US" dirty="0" smtClean="0"/>
              <a:t>’</a:t>
            </a:r>
            <a:r>
              <a:rPr lang="en-US" dirty="0" smtClean="0">
                <a:sym typeface="Symbol"/>
              </a:rPr>
              <a:t></a:t>
            </a:r>
            <a:r>
              <a:rPr lang="en-US" i="1" dirty="0" smtClean="0"/>
              <a:t>y</a:t>
            </a:r>
            <a:r>
              <a:rPr lang="en-US" dirty="0"/>
              <a:t>) (orthomodular law</a:t>
            </a:r>
            <a:r>
              <a:rPr lang="en-US" dirty="0" smtClean="0"/>
              <a:t>)</a:t>
            </a:r>
          </a:p>
          <a:p>
            <a:pPr marL="228600" indent="-342900" algn="l">
              <a:buFont typeface="Tahoma" pitchFamily="34" charset="0"/>
              <a:buChar char="-"/>
            </a:pPr>
            <a:endParaRPr lang="en-US" sz="800" dirty="0"/>
          </a:p>
        </p:txBody>
      </p:sp>
      <p:grpSp>
        <p:nvGrpSpPr>
          <p:cNvPr id="20" name="Group 19"/>
          <p:cNvGrpSpPr/>
          <p:nvPr/>
        </p:nvGrpSpPr>
        <p:grpSpPr>
          <a:xfrm>
            <a:off x="1437537" y="4604931"/>
            <a:ext cx="2202478" cy="1751901"/>
            <a:chOff x="1006729" y="4429091"/>
            <a:chExt cx="2202478" cy="1751901"/>
          </a:xfrm>
        </p:grpSpPr>
        <p:cxnSp>
          <p:nvCxnSpPr>
            <p:cNvPr id="8" name="Straight Arrow Connector 3"/>
            <p:cNvCxnSpPr>
              <a:cxnSpLocks noChangeShapeType="1"/>
            </p:cNvCxnSpPr>
            <p:nvPr/>
          </p:nvCxnSpPr>
          <p:spPr bwMode="auto">
            <a:xfrm flipV="1">
              <a:off x="1774581" y="4432364"/>
              <a:ext cx="0" cy="1748628"/>
            </a:xfrm>
            <a:prstGeom prst="straightConnector1">
              <a:avLst/>
            </a:prstGeom>
            <a:noFill/>
            <a:ln w="2540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3" name="TextBox 12"/>
            <p:cNvSpPr txBox="1"/>
            <p:nvPr/>
          </p:nvSpPr>
          <p:spPr>
            <a:xfrm>
              <a:off x="1006729" y="4429091"/>
              <a:ext cx="989150" cy="461665"/>
            </a:xfrm>
            <a:prstGeom prst="rect">
              <a:avLst/>
            </a:prstGeom>
            <a:noFill/>
          </p:spPr>
          <p:txBody>
            <a:bodyPr wrap="square" rtlCol="0">
              <a:spAutoFit/>
            </a:bodyPr>
            <a:lstStyle/>
            <a:p>
              <a:pPr>
                <a:buNone/>
              </a:pPr>
              <a:r>
                <a:rPr lang="nl-NL" i="1" dirty="0" smtClean="0">
                  <a:sym typeface="Symbol"/>
                </a:rPr>
                <a:t></a:t>
              </a:r>
              <a:r>
                <a:rPr lang="nl-NL" sz="2000" dirty="0" smtClean="0">
                  <a:sym typeface="Symbol"/>
                </a:rPr>
                <a:t>(</a:t>
              </a:r>
              <a:r>
                <a:rPr lang="nl-NL" sz="2000" i="1" dirty="0" smtClean="0"/>
                <a:t>a</a:t>
              </a:r>
              <a:r>
                <a:rPr lang="nl-NL" sz="2000" dirty="0" smtClean="0"/>
                <a:t>)</a:t>
              </a:r>
              <a:endParaRPr lang="en-US" sz="2000" i="1" dirty="0" smtClean="0"/>
            </a:p>
          </p:txBody>
        </p:sp>
        <p:cxnSp>
          <p:nvCxnSpPr>
            <p:cNvPr id="14" name="Straight Arrow Connector 3"/>
            <p:cNvCxnSpPr>
              <a:cxnSpLocks noChangeShapeType="1"/>
            </p:cNvCxnSpPr>
            <p:nvPr/>
          </p:nvCxnSpPr>
          <p:spPr bwMode="auto">
            <a:xfrm flipV="1">
              <a:off x="1139276" y="5496657"/>
              <a:ext cx="1867693" cy="2"/>
            </a:xfrm>
            <a:prstGeom prst="straightConnector1">
              <a:avLst/>
            </a:prstGeom>
            <a:noFill/>
            <a:ln w="2540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9" name="TextBox 18"/>
            <p:cNvSpPr txBox="1"/>
            <p:nvPr/>
          </p:nvSpPr>
          <p:spPr>
            <a:xfrm>
              <a:off x="1916751" y="5452359"/>
              <a:ext cx="1292456" cy="461665"/>
            </a:xfrm>
            <a:prstGeom prst="rect">
              <a:avLst/>
            </a:prstGeom>
            <a:noFill/>
          </p:spPr>
          <p:txBody>
            <a:bodyPr wrap="square" rtlCol="0">
              <a:spAutoFit/>
            </a:bodyPr>
            <a:lstStyle/>
            <a:p>
              <a:pPr>
                <a:buNone/>
              </a:pPr>
              <a:r>
                <a:rPr lang="nl-NL" i="1" dirty="0" smtClean="0">
                  <a:sym typeface="Symbol"/>
                </a:rPr>
                <a:t></a:t>
              </a:r>
              <a:r>
                <a:rPr lang="nl-NL" sz="2000" dirty="0" smtClean="0">
                  <a:sym typeface="Symbol"/>
                </a:rPr>
                <a:t>(</a:t>
              </a:r>
              <a:r>
                <a:rPr lang="nl-NL" sz="2000" i="1" dirty="0" smtClean="0"/>
                <a:t>b</a:t>
              </a:r>
              <a:r>
                <a:rPr lang="nl-NL" sz="2000" dirty="0" smtClean="0"/>
                <a:t>)</a:t>
              </a:r>
              <a:endParaRPr lang="en-US" sz="2000" dirty="0" smtClean="0"/>
            </a:p>
          </p:txBody>
        </p:sp>
      </p:grpSp>
      <p:grpSp>
        <p:nvGrpSpPr>
          <p:cNvPr id="29" name="Group 28"/>
          <p:cNvGrpSpPr/>
          <p:nvPr/>
        </p:nvGrpSpPr>
        <p:grpSpPr>
          <a:xfrm>
            <a:off x="1137121" y="4711047"/>
            <a:ext cx="2243546" cy="1549077"/>
            <a:chOff x="1137121" y="4711047"/>
            <a:chExt cx="2243546" cy="1549077"/>
          </a:xfrm>
          <a:noFill/>
        </p:grpSpPr>
        <p:cxnSp>
          <p:nvCxnSpPr>
            <p:cNvPr id="21" name="Straight Arrow Connector 3"/>
            <p:cNvCxnSpPr>
              <a:cxnSpLocks noChangeShapeType="1"/>
            </p:cNvCxnSpPr>
            <p:nvPr/>
          </p:nvCxnSpPr>
          <p:spPr bwMode="auto">
            <a:xfrm flipV="1">
              <a:off x="1644162" y="4760604"/>
              <a:ext cx="1450731" cy="1499520"/>
            </a:xfrm>
            <a:prstGeom prst="straightConnector1">
              <a:avLst/>
            </a:prstGeom>
            <a:grpFill/>
            <a:ln w="25400" algn="ctr">
              <a:solidFill>
                <a:srgbClr val="FF0000"/>
              </a:solidFill>
              <a:miter lim="800000"/>
              <a:headEnd/>
              <a:tailEnd type="arrow" w="med" len="med"/>
            </a:ln>
            <a:extLst/>
          </p:spPr>
        </p:cxnSp>
        <p:cxnSp>
          <p:nvCxnSpPr>
            <p:cNvPr id="24" name="Straight Arrow Connector 3"/>
            <p:cNvCxnSpPr>
              <a:cxnSpLocks noChangeShapeType="1"/>
            </p:cNvCxnSpPr>
            <p:nvPr/>
          </p:nvCxnSpPr>
          <p:spPr bwMode="auto">
            <a:xfrm flipH="1" flipV="1">
              <a:off x="1345224" y="4760604"/>
              <a:ext cx="1433146" cy="1499520"/>
            </a:xfrm>
            <a:prstGeom prst="straightConnector1">
              <a:avLst/>
            </a:prstGeom>
            <a:grpFill/>
            <a:ln w="25400" algn="ctr">
              <a:solidFill>
                <a:srgbClr val="FF0000"/>
              </a:solidFill>
              <a:miter lim="800000"/>
              <a:headEnd/>
              <a:tailEnd type="arrow" w="med" len="med"/>
            </a:ln>
            <a:extLst/>
          </p:spPr>
        </p:cxnSp>
        <p:sp>
          <p:nvSpPr>
            <p:cNvPr id="27" name="Rectangle 26"/>
            <p:cNvSpPr/>
            <p:nvPr/>
          </p:nvSpPr>
          <p:spPr>
            <a:xfrm rot="2735726">
              <a:off x="1023148" y="4825020"/>
              <a:ext cx="689612" cy="461665"/>
            </a:xfrm>
            <a:prstGeom prst="rect">
              <a:avLst/>
            </a:prstGeom>
            <a:grpFill/>
          </p:spPr>
          <p:txBody>
            <a:bodyPr wrap="none">
              <a:spAutoFit/>
            </a:bodyPr>
            <a:lstStyle/>
            <a:p>
              <a:pPr>
                <a:buNone/>
              </a:pPr>
              <a:r>
                <a:rPr lang="nl-NL" i="1" dirty="0">
                  <a:solidFill>
                    <a:srgbClr val="FF0000"/>
                  </a:solidFill>
                  <a:sym typeface="Symbol"/>
                </a:rPr>
                <a:t></a:t>
              </a:r>
              <a:r>
                <a:rPr lang="nl-NL" sz="2000" dirty="0" smtClean="0">
                  <a:solidFill>
                    <a:srgbClr val="FF0000"/>
                  </a:solidFill>
                  <a:sym typeface="Symbol"/>
                </a:rPr>
                <a:t>(</a:t>
              </a:r>
              <a:r>
                <a:rPr lang="nl-NL" sz="2000" i="1" dirty="0">
                  <a:solidFill>
                    <a:srgbClr val="FF0000"/>
                  </a:solidFill>
                  <a:sym typeface="Symbol"/>
                </a:rPr>
                <a:t>d</a:t>
              </a:r>
              <a:r>
                <a:rPr lang="nl-NL" sz="2000" dirty="0" smtClean="0">
                  <a:solidFill>
                    <a:srgbClr val="FF0000"/>
                  </a:solidFill>
                </a:rPr>
                <a:t>)</a:t>
              </a:r>
              <a:endParaRPr lang="en-US" sz="2000" dirty="0">
                <a:solidFill>
                  <a:srgbClr val="FF0000"/>
                </a:solidFill>
              </a:endParaRPr>
            </a:p>
          </p:txBody>
        </p:sp>
        <p:sp>
          <p:nvSpPr>
            <p:cNvPr id="28" name="Rectangle 27"/>
            <p:cNvSpPr/>
            <p:nvPr/>
          </p:nvSpPr>
          <p:spPr>
            <a:xfrm rot="18909256">
              <a:off x="2713497" y="4856741"/>
              <a:ext cx="667170" cy="461665"/>
            </a:xfrm>
            <a:prstGeom prst="rect">
              <a:avLst/>
            </a:prstGeom>
            <a:grpFill/>
          </p:spPr>
          <p:txBody>
            <a:bodyPr wrap="none">
              <a:spAutoFit/>
            </a:bodyPr>
            <a:lstStyle/>
            <a:p>
              <a:pPr>
                <a:buNone/>
              </a:pPr>
              <a:r>
                <a:rPr lang="nl-NL" i="1" dirty="0">
                  <a:solidFill>
                    <a:srgbClr val="FF0000"/>
                  </a:solidFill>
                  <a:sym typeface="Symbol"/>
                </a:rPr>
                <a:t></a:t>
              </a:r>
              <a:r>
                <a:rPr lang="nl-NL" sz="2000" dirty="0" smtClean="0">
                  <a:solidFill>
                    <a:srgbClr val="FF0000"/>
                  </a:solidFill>
                  <a:sym typeface="Symbol"/>
                </a:rPr>
                <a:t>(</a:t>
              </a:r>
              <a:r>
                <a:rPr lang="nl-NL" sz="2000" i="1" dirty="0" smtClean="0">
                  <a:solidFill>
                    <a:srgbClr val="FF0000"/>
                  </a:solidFill>
                  <a:sym typeface="Symbol"/>
                </a:rPr>
                <a:t>c</a:t>
              </a:r>
              <a:r>
                <a:rPr lang="nl-NL" sz="2000" dirty="0" smtClean="0">
                  <a:solidFill>
                    <a:srgbClr val="FF0000"/>
                  </a:solidFill>
                </a:rPr>
                <a:t>)</a:t>
              </a:r>
              <a:endParaRPr lang="en-US" sz="2000" dirty="0">
                <a:solidFill>
                  <a:srgbClr val="FF0000"/>
                </a:solidFill>
              </a:endParaRPr>
            </a:p>
          </p:txBody>
        </p:sp>
      </p:grpSp>
      <p:sp>
        <p:nvSpPr>
          <p:cNvPr id="10" name="Bogen 9"/>
          <p:cNvSpPr/>
          <p:nvPr/>
        </p:nvSpPr>
        <p:spPr bwMode="auto">
          <a:xfrm rot="20890325">
            <a:off x="2001251" y="4881219"/>
            <a:ext cx="782146" cy="917079"/>
          </a:xfrm>
          <a:prstGeom prst="arc">
            <a:avLst>
              <a:gd name="adj1" fmla="val 15521790"/>
              <a:gd name="adj2" fmla="val 20640803"/>
            </a:avLst>
          </a:prstGeom>
          <a:noFill/>
          <a:ln w="38100" cap="flat" cmpd="sng" algn="ctr">
            <a:solidFill>
              <a:srgbClr val="7030A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buNone/>
              <a:tabLst>
                <a:tab pos="447675" algn="l"/>
              </a:tabLst>
            </a:pPr>
            <a:endParaRPr kumimoji="0" lang="en-US" sz="2400" b="0" i="0" u="none" strike="noStrike" cap="none" normalizeH="0" baseline="0" dirty="0" smtClean="0">
              <a:ln>
                <a:noFill/>
              </a:ln>
              <a:solidFill>
                <a:schemeClr val="tx1"/>
              </a:solidFill>
              <a:effectLst/>
              <a:latin typeface="Tahoma" pitchFamily="34" charset="0"/>
            </a:endParaRPr>
          </a:p>
        </p:txBody>
      </p:sp>
      <p:sp>
        <p:nvSpPr>
          <p:cNvPr id="11" name="Textfeld 10"/>
          <p:cNvSpPr txBox="1"/>
          <p:nvPr/>
        </p:nvSpPr>
        <p:spPr>
          <a:xfrm>
            <a:off x="2141880" y="4825739"/>
            <a:ext cx="590309" cy="461665"/>
          </a:xfrm>
          <a:prstGeom prst="rect">
            <a:avLst/>
          </a:prstGeom>
          <a:noFill/>
        </p:spPr>
        <p:txBody>
          <a:bodyPr wrap="square" rtlCol="0">
            <a:spAutoFit/>
          </a:bodyPr>
          <a:lstStyle/>
          <a:p>
            <a:pPr>
              <a:buNone/>
            </a:pPr>
            <a:r>
              <a:rPr lang="nl-NL" b="1" dirty="0">
                <a:solidFill>
                  <a:srgbClr val="7030A0"/>
                </a:solidFill>
                <a:sym typeface="Symbol" panose="05050102010706020507" pitchFamily="18" charset="2"/>
              </a:rPr>
              <a:t></a:t>
            </a:r>
            <a:endParaRPr lang="en-US" b="1" dirty="0" smtClean="0"/>
          </a:p>
        </p:txBody>
      </p:sp>
    </p:spTree>
    <p:extLst>
      <p:ext uri="{BB962C8B-B14F-4D97-AF65-F5344CB8AC3E}">
        <p14:creationId xmlns:p14="http://schemas.microsoft.com/office/powerpoint/2010/main" val="22232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000" fill="hold"/>
                                        <p:tgtEl>
                                          <p:spTgt spid="29"/>
                                        </p:tgtEl>
                                        <p:attrNameLst>
                                          <p:attrName>ppt_w</p:attrName>
                                        </p:attrNameLst>
                                      </p:cBhvr>
                                      <p:tavLst>
                                        <p:tav tm="0">
                                          <p:val>
                                            <p:fltVal val="0"/>
                                          </p:val>
                                        </p:tav>
                                        <p:tav tm="100000">
                                          <p:val>
                                            <p:strVal val="#ppt_w"/>
                                          </p:val>
                                        </p:tav>
                                      </p:tavLst>
                                    </p:anim>
                                    <p:anim calcmode="lin" valueType="num">
                                      <p:cBhvr>
                                        <p:cTn id="28" dur="1000" fill="hold"/>
                                        <p:tgtEl>
                                          <p:spTgt spid="29"/>
                                        </p:tgtEl>
                                        <p:attrNameLst>
                                          <p:attrName>ppt_h</p:attrName>
                                        </p:attrNameLst>
                                      </p:cBhvr>
                                      <p:tavLst>
                                        <p:tav tm="0">
                                          <p:val>
                                            <p:fltVal val="0"/>
                                          </p:val>
                                        </p:tav>
                                        <p:tav tm="100000">
                                          <p:val>
                                            <p:strVal val="#ppt_h"/>
                                          </p:val>
                                        </p:tav>
                                      </p:tavLst>
                                    </p:anim>
                                    <p:anim calcmode="lin" valueType="num">
                                      <p:cBhvr>
                                        <p:cTn id="29" dur="1000" fill="hold"/>
                                        <p:tgtEl>
                                          <p:spTgt spid="29"/>
                                        </p:tgtEl>
                                        <p:attrNameLst>
                                          <p:attrName>style.rotation</p:attrName>
                                        </p:attrNameLst>
                                      </p:cBhvr>
                                      <p:tavLst>
                                        <p:tav tm="0">
                                          <p:val>
                                            <p:fltVal val="90"/>
                                          </p:val>
                                        </p:tav>
                                        <p:tav tm="100000">
                                          <p:val>
                                            <p:fltVal val="0"/>
                                          </p:val>
                                        </p:tav>
                                      </p:tavLst>
                                    </p:anim>
                                    <p:animEffect transition="in" filter="fade">
                                      <p:cBhvr>
                                        <p:cTn id="30" dur="10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Gleason’s</a:t>
            </a:r>
            <a:r>
              <a:rPr lang="nl-NL" dirty="0" smtClean="0"/>
              <a:t> </a:t>
            </a:r>
            <a:r>
              <a:rPr lang="nl-NL" dirty="0" err="1" smtClean="0"/>
              <a:t>Theorem</a:t>
            </a:r>
            <a:endParaRPr lang="en-US" dirty="0"/>
          </a:p>
        </p:txBody>
      </p:sp>
      <p:sp>
        <p:nvSpPr>
          <p:cNvPr id="3" name="Content Placeholder 2"/>
          <p:cNvSpPr>
            <a:spLocks noGrp="1"/>
          </p:cNvSpPr>
          <p:nvPr>
            <p:ph idx="1"/>
          </p:nvPr>
        </p:nvSpPr>
        <p:spPr>
          <a:xfrm>
            <a:off x="457199" y="1600200"/>
            <a:ext cx="4788569" cy="4525963"/>
          </a:xfrm>
        </p:spPr>
        <p:txBody>
          <a:bodyPr/>
          <a:lstStyle/>
          <a:p>
            <a:pPr marL="342900" lvl="3" indent="-342900">
              <a:buFontTx/>
              <a:buChar char="•"/>
            </a:pPr>
            <a:r>
              <a:rPr lang="nl-NL" sz="2400" dirty="0" smtClean="0"/>
              <a:t>Measure functions:</a:t>
            </a:r>
          </a:p>
          <a:p>
            <a:pPr marL="342900" lvl="3" indent="-342900">
              <a:buNone/>
            </a:pPr>
            <a:r>
              <a:rPr lang="nl-NL" sz="2400" dirty="0" smtClean="0"/>
              <a:t>	Prob(</a:t>
            </a:r>
            <a:r>
              <a:rPr lang="nl-NL" sz="2400" i="1" dirty="0" smtClean="0"/>
              <a:t>A</a:t>
            </a:r>
            <a:r>
              <a:rPr lang="nl-NL" sz="2400" dirty="0" smtClean="0"/>
              <a:t>+</a:t>
            </a:r>
            <a:r>
              <a:rPr lang="nl-NL" sz="2400" i="1" dirty="0" smtClean="0"/>
              <a:t>B</a:t>
            </a:r>
            <a:r>
              <a:rPr lang="nl-NL" sz="2400" dirty="0" smtClean="0"/>
              <a:t>) = Prob(</a:t>
            </a:r>
            <a:r>
              <a:rPr lang="nl-NL" sz="2400" i="1" dirty="0" smtClean="0"/>
              <a:t>A</a:t>
            </a:r>
            <a:r>
              <a:rPr lang="nl-NL" sz="2400" dirty="0" smtClean="0"/>
              <a:t>)+Prob(</a:t>
            </a:r>
            <a:r>
              <a:rPr lang="nl-NL" sz="2400" i="1" dirty="0" smtClean="0"/>
              <a:t>B</a:t>
            </a:r>
            <a:r>
              <a:rPr lang="nl-NL" sz="2400" dirty="0" smtClean="0"/>
              <a:t>) for orthogonal subspaces </a:t>
            </a:r>
            <a:r>
              <a:rPr lang="nl-NL" sz="2400" i="1" dirty="0" smtClean="0"/>
              <a:t>A</a:t>
            </a:r>
            <a:r>
              <a:rPr lang="nl-NL" sz="2400" dirty="0" smtClean="0"/>
              <a:t>, </a:t>
            </a:r>
            <a:r>
              <a:rPr lang="nl-NL" sz="2400" i="1" dirty="0" smtClean="0"/>
              <a:t>B</a:t>
            </a:r>
            <a:endParaRPr lang="en-US" sz="2400" i="1" dirty="0" smtClean="0"/>
          </a:p>
          <a:p>
            <a:pPr marL="342900" lvl="3" indent="-342900">
              <a:buFontTx/>
              <a:buChar char="•"/>
            </a:pPr>
            <a:r>
              <a:rPr lang="nl-NL" sz="2400" dirty="0" smtClean="0"/>
              <a:t>The following function is a measure function</a:t>
            </a:r>
            <a:r>
              <a:rPr lang="de-DE" sz="2400" dirty="0" smtClean="0"/>
              <a:t>:</a:t>
            </a:r>
            <a:br>
              <a:rPr lang="de-DE" sz="2400" dirty="0" smtClean="0"/>
            </a:br>
            <a:r>
              <a:rPr lang="de-DE" sz="2400" dirty="0" smtClean="0"/>
              <a:t>Prob(</a:t>
            </a:r>
            <a:r>
              <a:rPr lang="de-DE" sz="2400" i="1" dirty="0" smtClean="0">
                <a:solidFill>
                  <a:srgbClr val="009900"/>
                </a:solidFill>
              </a:rPr>
              <a:t>A</a:t>
            </a:r>
            <a:r>
              <a:rPr lang="de-DE" sz="2400" dirty="0" smtClean="0"/>
              <a:t>) = |P</a:t>
            </a:r>
            <a:r>
              <a:rPr lang="de-DE" sz="2400" i="1" baseline="-25000" dirty="0" smtClean="0">
                <a:solidFill>
                  <a:srgbClr val="009900"/>
                </a:solidFill>
              </a:rPr>
              <a:t>A</a:t>
            </a:r>
            <a:r>
              <a:rPr lang="de-DE" sz="2400" i="1" baseline="-25000" dirty="0" smtClean="0"/>
              <a:t> </a:t>
            </a:r>
            <a:r>
              <a:rPr lang="de-DE" sz="2400" dirty="0" smtClean="0"/>
              <a:t>(</a:t>
            </a:r>
            <a:r>
              <a:rPr lang="de-DE" sz="2400" i="1" dirty="0" smtClean="0">
                <a:solidFill>
                  <a:srgbClr val="FF0000"/>
                </a:solidFill>
              </a:rPr>
              <a:t>s</a:t>
            </a:r>
            <a:r>
              <a:rPr lang="de-DE" sz="2400" dirty="0" smtClean="0"/>
              <a:t>)|</a:t>
            </a:r>
            <a:r>
              <a:rPr lang="de-DE" sz="2400" baseline="30000" dirty="0" smtClean="0"/>
              <a:t>2</a:t>
            </a:r>
            <a:r>
              <a:rPr lang="de-DE" sz="2400" dirty="0" smtClean="0"/>
              <a:t> </a:t>
            </a:r>
            <a:r>
              <a:rPr lang="de-DE" sz="2400" dirty="0" err="1" smtClean="0"/>
              <a:t>for</a:t>
            </a:r>
            <a:r>
              <a:rPr lang="de-DE" sz="2400" dirty="0" smtClean="0"/>
              <a:t> </a:t>
            </a:r>
            <a:r>
              <a:rPr lang="de-DE" sz="2400" dirty="0" err="1" smtClean="0"/>
              <a:t>any</a:t>
            </a:r>
            <a:r>
              <a:rPr lang="de-DE" sz="2400" dirty="0" smtClean="0"/>
              <a:t> </a:t>
            </a:r>
            <a:r>
              <a:rPr lang="de-DE" sz="2400" dirty="0" err="1" smtClean="0"/>
              <a:t>vector</a:t>
            </a:r>
            <a:r>
              <a:rPr lang="de-DE" sz="2400" dirty="0" smtClean="0"/>
              <a:t> </a:t>
            </a:r>
            <a:r>
              <a:rPr lang="de-DE" sz="2400" i="1" dirty="0" smtClean="0">
                <a:solidFill>
                  <a:srgbClr val="FF0000"/>
                </a:solidFill>
              </a:rPr>
              <a:t>s</a:t>
            </a:r>
            <a:r>
              <a:rPr lang="de-DE" sz="2400" dirty="0" smtClean="0"/>
              <a:t> </a:t>
            </a:r>
            <a:r>
              <a:rPr lang="de-DE" sz="2400" dirty="0" err="1" smtClean="0"/>
              <a:t>of</a:t>
            </a:r>
            <a:r>
              <a:rPr lang="de-DE" sz="2400" dirty="0" smtClean="0"/>
              <a:t> </a:t>
            </a:r>
            <a:r>
              <a:rPr lang="de-DE" sz="2400" dirty="0" err="1" smtClean="0"/>
              <a:t>the</a:t>
            </a:r>
            <a:r>
              <a:rPr lang="de-DE" sz="2400" dirty="0" smtClean="0"/>
              <a:t> Hilbert </a:t>
            </a:r>
            <a:r>
              <a:rPr lang="de-DE" sz="2400" dirty="0" err="1" smtClean="0"/>
              <a:t>space</a:t>
            </a:r>
            <a:r>
              <a:rPr lang="de-DE" sz="2400" dirty="0" smtClean="0"/>
              <a:t> </a:t>
            </a:r>
            <a:endParaRPr lang="en-US" sz="2400" dirty="0" smtClean="0"/>
          </a:p>
          <a:p>
            <a:pPr marL="342900" lvl="3" indent="-342900">
              <a:buFontTx/>
              <a:buChar char="•"/>
            </a:pPr>
            <a:r>
              <a:rPr lang="en-US" sz="2400" dirty="0" smtClean="0">
                <a:solidFill>
                  <a:srgbClr val="000099"/>
                </a:solidFill>
              </a:rPr>
              <a:t>Each measure </a:t>
            </a:r>
            <a:r>
              <a:rPr lang="en-US" sz="2400" dirty="0">
                <a:solidFill>
                  <a:srgbClr val="000099"/>
                </a:solidFill>
              </a:rPr>
              <a:t>functions can be expressed </a:t>
            </a:r>
            <a:r>
              <a:rPr lang="en-US" sz="2400" dirty="0" smtClean="0">
                <a:solidFill>
                  <a:srgbClr val="000099"/>
                </a:solidFill>
              </a:rPr>
              <a:t>as </a:t>
            </a:r>
            <a:r>
              <a:rPr lang="en-US" sz="2400" dirty="0">
                <a:solidFill>
                  <a:srgbClr val="000099"/>
                </a:solidFill>
              </a:rPr>
              <a:t>the convex hull of such </a:t>
            </a:r>
            <a:r>
              <a:rPr lang="en-US" sz="2400" dirty="0" smtClean="0">
                <a:solidFill>
                  <a:srgbClr val="000099"/>
                </a:solidFill>
              </a:rPr>
              <a:t>functions (Gleason, 1957)</a:t>
            </a:r>
            <a:endParaRPr lang="en-US" dirty="0">
              <a:solidFill>
                <a:srgbClr val="000099"/>
              </a:solidFill>
            </a:endParaRPr>
          </a:p>
        </p:txBody>
      </p:sp>
      <p:sp>
        <p:nvSpPr>
          <p:cNvPr id="5" name="Slide Number Placeholder 4"/>
          <p:cNvSpPr>
            <a:spLocks noGrp="1"/>
          </p:cNvSpPr>
          <p:nvPr>
            <p:ph type="sldNum" sz="quarter" idx="11"/>
          </p:nvPr>
        </p:nvSpPr>
        <p:spPr/>
        <p:txBody>
          <a:bodyPr/>
          <a:lstStyle/>
          <a:p>
            <a:pPr>
              <a:defRPr/>
            </a:pPr>
            <a:fld id="{5ECD2ACD-E231-4E6A-AAF6-219E8F740C0E}" type="slidenum">
              <a:rPr lang="en-US" smtClean="0"/>
              <a:pPr>
                <a:defRPr/>
              </a:pPr>
              <a:t>22</a:t>
            </a:fld>
            <a:endParaRPr lang="en-US"/>
          </a:p>
        </p:txBody>
      </p:sp>
      <p:grpSp>
        <p:nvGrpSpPr>
          <p:cNvPr id="23" name="Gruppieren 22"/>
          <p:cNvGrpSpPr/>
          <p:nvPr/>
        </p:nvGrpSpPr>
        <p:grpSpPr>
          <a:xfrm>
            <a:off x="4760788" y="1614488"/>
            <a:ext cx="3994150" cy="4730750"/>
            <a:chOff x="4760788" y="1614488"/>
            <a:chExt cx="3994150" cy="4730750"/>
          </a:xfrm>
        </p:grpSpPr>
        <p:sp>
          <p:nvSpPr>
            <p:cNvPr id="6" name="Cube 22"/>
            <p:cNvSpPr>
              <a:spLocks noChangeArrowheads="1"/>
            </p:cNvSpPr>
            <p:nvPr/>
          </p:nvSpPr>
          <p:spPr bwMode="auto">
            <a:xfrm>
              <a:off x="5489450" y="2779713"/>
              <a:ext cx="2347913" cy="2482850"/>
            </a:xfrm>
            <a:prstGeom prst="cube">
              <a:avLst>
                <a:gd name="adj" fmla="val 20898"/>
              </a:avLst>
            </a:prstGeom>
            <a:noFill/>
            <a:ln w="19050"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800">
                <a:latin typeface="Arial" charset="0"/>
              </a:endParaRPr>
            </a:p>
          </p:txBody>
        </p:sp>
        <p:cxnSp>
          <p:nvCxnSpPr>
            <p:cNvPr id="7" name="Straight Arrow Connector 3"/>
            <p:cNvCxnSpPr>
              <a:cxnSpLocks noChangeShapeType="1"/>
            </p:cNvCxnSpPr>
            <p:nvPr/>
          </p:nvCxnSpPr>
          <p:spPr bwMode="auto">
            <a:xfrm flipH="1" flipV="1">
              <a:off x="5986338" y="1716088"/>
              <a:ext cx="11112" cy="3038475"/>
            </a:xfrm>
            <a:prstGeom prst="straightConnector1">
              <a:avLst/>
            </a:prstGeom>
            <a:noFill/>
            <a:ln w="2540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8" name="Straight Arrow Connector 4"/>
            <p:cNvCxnSpPr>
              <a:cxnSpLocks noChangeShapeType="1"/>
            </p:cNvCxnSpPr>
            <p:nvPr/>
          </p:nvCxnSpPr>
          <p:spPr bwMode="auto">
            <a:xfrm>
              <a:off x="6005388" y="4737100"/>
              <a:ext cx="2320925" cy="1588"/>
            </a:xfrm>
            <a:prstGeom prst="straightConnector1">
              <a:avLst/>
            </a:prstGeom>
            <a:noFill/>
            <a:ln w="2540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flipH="1">
              <a:off x="4760788" y="4752975"/>
              <a:ext cx="1238250" cy="1250950"/>
            </a:xfrm>
            <a:prstGeom prst="straightConnector1">
              <a:avLst/>
            </a:prstGeom>
            <a:noFill/>
            <a:ln w="25400" algn="ctr">
              <a:solidFill>
                <a:schemeClr val="tx1"/>
              </a:solidFill>
              <a:miter lim="800000"/>
              <a:headEnd/>
              <a:tailEnd type="arrow" w="med" len="med"/>
            </a:ln>
            <a:extLst>
              <a:ext uri="{909E8E84-426E-40DD-AFC4-6F175D3DCCD1}">
                <a14:hiddenFill xmlns:a14="http://schemas.microsoft.com/office/drawing/2010/main">
                  <a:noFill/>
                </a14:hiddenFill>
              </a:ext>
            </a:extLst>
          </p:spPr>
        </p:cxnSp>
        <p:pic>
          <p:nvPicPr>
            <p:cNvPr id="10" name="Picture 10" descr="u1.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075" y="6130925"/>
              <a:ext cx="317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u2.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7438" y="4627563"/>
              <a:ext cx="317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u3.b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0413" y="1614488"/>
              <a:ext cx="3222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0"/>
          <p:cNvGrpSpPr>
            <a:grpSpLocks/>
          </p:cNvGrpSpPr>
          <p:nvPr/>
        </p:nvGrpSpPr>
        <p:grpSpPr bwMode="auto">
          <a:xfrm>
            <a:off x="5999043" y="3233736"/>
            <a:ext cx="1384302" cy="1519236"/>
            <a:chOff x="1373" y="1893"/>
            <a:chExt cx="872" cy="957"/>
          </a:xfrm>
        </p:grpSpPr>
        <p:cxnSp>
          <p:nvCxnSpPr>
            <p:cNvPr id="14" name="Straight Arrow Connector 14"/>
            <p:cNvCxnSpPr>
              <a:cxnSpLocks noChangeShapeType="1"/>
            </p:cNvCxnSpPr>
            <p:nvPr/>
          </p:nvCxnSpPr>
          <p:spPr bwMode="auto">
            <a:xfrm flipV="1">
              <a:off x="1373" y="1950"/>
              <a:ext cx="810" cy="900"/>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15" name="Oval 16"/>
            <p:cNvSpPr>
              <a:spLocks noChangeAspect="1"/>
            </p:cNvSpPr>
            <p:nvPr/>
          </p:nvSpPr>
          <p:spPr bwMode="auto">
            <a:xfrm>
              <a:off x="2177" y="1893"/>
              <a:ext cx="68" cy="69"/>
            </a:xfrm>
            <a:prstGeom prst="ellipse">
              <a:avLst/>
            </a:prstGeom>
            <a:solidFill>
              <a:srgbClr val="FF0000"/>
            </a:solidFill>
            <a:ln w="9525" cap="flat" cmpd="sng" algn="ctr">
              <a:noFill/>
              <a:prstDash val="solid"/>
              <a:miter lim="800000"/>
              <a:headEnd type="none" w="med" len="med"/>
              <a:tailEnd type="none" w="med" len="med"/>
            </a:ln>
            <a:effectLst/>
            <a:scene3d>
              <a:camera prst="orthographicFront"/>
              <a:lightRig rig="threePt" dir="t"/>
            </a:scene3d>
            <a:sp3d>
              <a:bevelT/>
            </a:sp3d>
          </p:spPr>
          <p:txBody>
            <a:bodyPr wrap="none"/>
            <a:lstStyle/>
            <a:p>
              <a:pPr fontAlgn="auto">
                <a:spcBef>
                  <a:spcPts val="0"/>
                </a:spcBef>
                <a:spcAft>
                  <a:spcPts val="0"/>
                </a:spcAft>
                <a:defRPr/>
              </a:pPr>
              <a:endParaRPr lang="en-US" sz="1800">
                <a:latin typeface="+mn-lt"/>
              </a:endParaRPr>
            </a:p>
          </p:txBody>
        </p:sp>
      </p:grpSp>
      <p:sp>
        <p:nvSpPr>
          <p:cNvPr id="16" name="AutoShape 20"/>
          <p:cNvSpPr>
            <a:spLocks noChangeArrowheads="1"/>
          </p:cNvSpPr>
          <p:nvPr/>
        </p:nvSpPr>
        <p:spPr bwMode="auto">
          <a:xfrm rot="1836508">
            <a:off x="4686175" y="3835400"/>
            <a:ext cx="3251200" cy="1092200"/>
          </a:xfrm>
          <a:prstGeom prst="parallelogram">
            <a:avLst>
              <a:gd name="adj" fmla="val 74419"/>
            </a:avLst>
          </a:prstGeom>
          <a:solidFill>
            <a:srgbClr val="66FF33">
              <a:alpha val="35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buNone/>
            </a:pPr>
            <a:r>
              <a:rPr lang="de-DE" i="1" dirty="0" smtClean="0">
                <a:solidFill>
                  <a:srgbClr val="009900"/>
                </a:solidFill>
              </a:rPr>
              <a:t>A</a:t>
            </a:r>
            <a:endParaRPr lang="de-DE" i="1" dirty="0">
              <a:solidFill>
                <a:srgbClr val="009900"/>
              </a:solidFill>
            </a:endParaRPr>
          </a:p>
        </p:txBody>
      </p:sp>
      <p:sp>
        <p:nvSpPr>
          <p:cNvPr id="18" name="Tekstvak 1"/>
          <p:cNvSpPr txBox="1"/>
          <p:nvPr/>
        </p:nvSpPr>
        <p:spPr>
          <a:xfrm>
            <a:off x="6646762" y="3291836"/>
            <a:ext cx="322524" cy="461665"/>
          </a:xfrm>
          <a:prstGeom prst="rect">
            <a:avLst/>
          </a:prstGeom>
          <a:noFill/>
        </p:spPr>
        <p:txBody>
          <a:bodyPr wrap="none" rtlCol="0">
            <a:spAutoFit/>
          </a:bodyPr>
          <a:lstStyle/>
          <a:p>
            <a:pPr>
              <a:buNone/>
            </a:pPr>
            <a:r>
              <a:rPr lang="de-DE" i="1" dirty="0" smtClean="0">
                <a:solidFill>
                  <a:srgbClr val="FF0000"/>
                </a:solidFill>
              </a:rPr>
              <a:t>s</a:t>
            </a:r>
          </a:p>
        </p:txBody>
      </p:sp>
      <p:grpSp>
        <p:nvGrpSpPr>
          <p:cNvPr id="19" name="Groep 3"/>
          <p:cNvGrpSpPr/>
          <p:nvPr/>
        </p:nvGrpSpPr>
        <p:grpSpPr>
          <a:xfrm>
            <a:off x="6013325" y="3276600"/>
            <a:ext cx="1308100" cy="1460500"/>
            <a:chOff x="1441450" y="3276600"/>
            <a:chExt cx="1308100" cy="1460500"/>
          </a:xfrm>
        </p:grpSpPr>
        <p:sp>
          <p:nvSpPr>
            <p:cNvPr id="20" name="Line 21"/>
            <p:cNvSpPr>
              <a:spLocks noChangeShapeType="1"/>
            </p:cNvSpPr>
            <p:nvPr/>
          </p:nvSpPr>
          <p:spPr bwMode="auto">
            <a:xfrm flipH="1">
              <a:off x="2247900" y="3276600"/>
              <a:ext cx="501650" cy="1231900"/>
            </a:xfrm>
            <a:prstGeom prst="line">
              <a:avLst/>
            </a:prstGeom>
            <a:noFill/>
            <a:ln w="28575">
              <a:solidFill>
                <a:srgbClr val="3333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 name="Line 23"/>
            <p:cNvSpPr>
              <a:spLocks noChangeShapeType="1"/>
            </p:cNvSpPr>
            <p:nvPr/>
          </p:nvSpPr>
          <p:spPr bwMode="auto">
            <a:xfrm flipV="1">
              <a:off x="1441450" y="4521200"/>
              <a:ext cx="800100" cy="215900"/>
            </a:xfrm>
            <a:prstGeom prst="line">
              <a:avLst/>
            </a:prstGeom>
            <a:noFill/>
            <a:ln w="381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 name="Tekstvak 2"/>
            <p:cNvSpPr txBox="1"/>
            <p:nvPr/>
          </p:nvSpPr>
          <p:spPr>
            <a:xfrm>
              <a:off x="2242408" y="4230245"/>
              <a:ext cx="356187" cy="461665"/>
            </a:xfrm>
            <a:prstGeom prst="rect">
              <a:avLst/>
            </a:prstGeom>
            <a:noFill/>
          </p:spPr>
          <p:txBody>
            <a:bodyPr wrap="none" rtlCol="0">
              <a:spAutoFit/>
            </a:bodyPr>
            <a:lstStyle/>
            <a:p>
              <a:pPr>
                <a:buNone/>
              </a:pPr>
              <a:r>
                <a:rPr lang="de-DE" i="1" dirty="0" smtClean="0">
                  <a:solidFill>
                    <a:srgbClr val="0033CC"/>
                  </a:solidFill>
                </a:rPr>
                <a:t>u</a:t>
              </a:r>
            </a:p>
          </p:txBody>
        </p:sp>
      </p:grpSp>
    </p:spTree>
    <p:extLst>
      <p:ext uri="{BB962C8B-B14F-4D97-AF65-F5344CB8AC3E}">
        <p14:creationId xmlns:p14="http://schemas.microsoft.com/office/powerpoint/2010/main" val="31990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546125" y="1419094"/>
            <a:ext cx="2889256" cy="2385268"/>
          </a:xfrm>
          <a:prstGeom prst="rect">
            <a:avLst/>
          </a:prstGeom>
          <a:solidFill>
            <a:schemeClr val="accent2">
              <a:lumMod val="40000"/>
              <a:lumOff val="60000"/>
              <a:alpha val="46000"/>
            </a:schemeClr>
          </a:solidFill>
        </p:spPr>
        <p:txBody>
          <a:bodyPr wrap="square" rtlCol="0">
            <a:spAutoFit/>
          </a:bodyPr>
          <a:lstStyle/>
          <a:p>
            <a:pPr>
              <a:buNone/>
            </a:pPr>
            <a:r>
              <a:rPr lang="nl-NL" b="1" dirty="0" smtClean="0"/>
              <a:t> </a:t>
            </a:r>
          </a:p>
          <a:p>
            <a:pPr>
              <a:buNone/>
            </a:pPr>
            <a:endParaRPr lang="nl-NL" sz="1100" b="1" dirty="0" smtClean="0"/>
          </a:p>
          <a:p>
            <a:pPr>
              <a:buNone/>
            </a:pPr>
            <a:endParaRPr lang="nl-NL" b="1" dirty="0"/>
          </a:p>
          <a:p>
            <a:pPr>
              <a:buNone/>
            </a:pPr>
            <a:endParaRPr lang="nl-NL" b="1" dirty="0" smtClean="0"/>
          </a:p>
          <a:p>
            <a:pPr>
              <a:buNone/>
            </a:pPr>
            <a:endParaRPr lang="nl-NL" b="1" dirty="0"/>
          </a:p>
          <a:p>
            <a:pPr>
              <a:buNone/>
            </a:pPr>
            <a:endParaRPr lang="nl-NL" b="1" dirty="0" smtClean="0"/>
          </a:p>
          <a:p>
            <a:pPr algn="r">
              <a:buNone/>
            </a:pPr>
            <a:r>
              <a:rPr lang="nl-NL" sz="1800" dirty="0" smtClean="0"/>
              <a:t>The </a:t>
            </a:r>
            <a:r>
              <a:rPr lang="nl-NL" sz="1800" dirty="0" err="1" smtClean="0"/>
              <a:t>firefly</a:t>
            </a:r>
            <a:r>
              <a:rPr lang="nl-NL" sz="1800" dirty="0" smtClean="0"/>
              <a:t> box</a:t>
            </a:r>
            <a:endParaRPr lang="en-US" sz="1800" dirty="0" smtClean="0"/>
          </a:p>
        </p:txBody>
      </p:sp>
      <p:sp>
        <p:nvSpPr>
          <p:cNvPr id="2" name="Title 1"/>
          <p:cNvSpPr>
            <a:spLocks noGrp="1"/>
          </p:cNvSpPr>
          <p:nvPr>
            <p:ph type="title"/>
          </p:nvPr>
        </p:nvSpPr>
        <p:spPr>
          <a:xfrm>
            <a:off x="554175" y="52874"/>
            <a:ext cx="8229600" cy="1143000"/>
          </a:xfrm>
        </p:spPr>
        <p:txBody>
          <a:bodyPr/>
          <a:lstStyle/>
          <a:p>
            <a:r>
              <a:rPr lang="nl-NL" dirty="0" smtClean="0"/>
              <a:t>(</a:t>
            </a:r>
            <a:r>
              <a:rPr lang="nl-NL" dirty="0" err="1" smtClean="0"/>
              <a:t>Local</a:t>
            </a:r>
            <a:r>
              <a:rPr lang="nl-NL" dirty="0" smtClean="0"/>
              <a:t>) </a:t>
            </a:r>
            <a:r>
              <a:rPr lang="nl-NL" dirty="0" err="1"/>
              <a:t>R</a:t>
            </a:r>
            <a:r>
              <a:rPr lang="nl-NL" dirty="0" err="1" smtClean="0"/>
              <a:t>ealism</a:t>
            </a:r>
            <a:r>
              <a:rPr lang="nl-NL" dirty="0" smtClean="0"/>
              <a:t> and the </a:t>
            </a:r>
            <a:r>
              <a:rPr lang="nl-NL" dirty="0" err="1" smtClean="0"/>
              <a:t>firefly</a:t>
            </a:r>
            <a:endParaRPr lang="en-US" dirty="0"/>
          </a:p>
        </p:txBody>
      </p:sp>
      <p:sp>
        <p:nvSpPr>
          <p:cNvPr id="3" name="Content Placeholder 2"/>
          <p:cNvSpPr>
            <a:spLocks noGrp="1"/>
          </p:cNvSpPr>
          <p:nvPr>
            <p:ph idx="1"/>
          </p:nvPr>
        </p:nvSpPr>
        <p:spPr>
          <a:xfrm>
            <a:off x="3906982" y="1358146"/>
            <a:ext cx="5001490" cy="2673528"/>
          </a:xfrm>
        </p:spPr>
        <p:txBody>
          <a:bodyPr/>
          <a:lstStyle/>
          <a:p>
            <a:pPr>
              <a:spcAft>
                <a:spcPts val="600"/>
              </a:spcAft>
            </a:pPr>
            <a:r>
              <a:rPr lang="en-US" sz="2400" dirty="0" smtClean="0"/>
              <a:t>Observing side window: </a:t>
            </a:r>
            <a:br>
              <a:rPr lang="en-US" sz="2400" dirty="0" smtClean="0"/>
            </a:br>
            <a:r>
              <a:rPr lang="en-US" sz="2400" dirty="0" err="1" smtClean="0"/>
              <a:t>Prob</a:t>
            </a:r>
            <a:r>
              <a:rPr lang="en-US" sz="2400" dirty="0" smtClean="0"/>
              <a:t>(</a:t>
            </a:r>
            <a:r>
              <a:rPr lang="en-US" sz="2400" i="1" dirty="0" smtClean="0">
                <a:solidFill>
                  <a:srgbClr val="FF0000"/>
                </a:solidFill>
              </a:rPr>
              <a:t>c</a:t>
            </a:r>
            <a:r>
              <a:rPr lang="en-US" sz="800" i="1" dirty="0" smtClean="0">
                <a:solidFill>
                  <a:srgbClr val="FF0000"/>
                </a:solidFill>
              </a:rPr>
              <a:t> </a:t>
            </a:r>
            <a:r>
              <a:rPr lang="en-US" sz="2400" dirty="0" smtClean="0"/>
              <a:t>) </a:t>
            </a:r>
            <a:r>
              <a:rPr lang="en-US" sz="2400" dirty="0" smtClean="0">
                <a:sym typeface="Symbol"/>
              </a:rPr>
              <a:t> 1, </a:t>
            </a:r>
            <a:r>
              <a:rPr lang="en-US" sz="2400" dirty="0" err="1" smtClean="0"/>
              <a:t>Prob</a:t>
            </a:r>
            <a:r>
              <a:rPr lang="en-US" sz="2400" dirty="0" smtClean="0"/>
              <a:t>(</a:t>
            </a:r>
            <a:r>
              <a:rPr lang="en-US" sz="2400" i="1" dirty="0" smtClean="0">
                <a:solidFill>
                  <a:srgbClr val="FF0000"/>
                </a:solidFill>
              </a:rPr>
              <a:t>d</a:t>
            </a:r>
            <a:r>
              <a:rPr lang="en-US" sz="800" i="1" dirty="0" smtClean="0">
                <a:solidFill>
                  <a:srgbClr val="FF0000"/>
                </a:solidFill>
              </a:rPr>
              <a:t> </a:t>
            </a:r>
            <a:r>
              <a:rPr lang="en-US" sz="2400" dirty="0" smtClean="0"/>
              <a:t>) </a:t>
            </a:r>
            <a:r>
              <a:rPr lang="en-US" sz="2400" dirty="0">
                <a:sym typeface="Symbol"/>
              </a:rPr>
              <a:t> </a:t>
            </a:r>
            <a:r>
              <a:rPr lang="en-US" sz="2400" dirty="0" smtClean="0">
                <a:sym typeface="Symbol"/>
              </a:rPr>
              <a:t>0</a:t>
            </a:r>
          </a:p>
          <a:p>
            <a:pPr>
              <a:spcAft>
                <a:spcPts val="600"/>
              </a:spcAft>
            </a:pPr>
            <a:r>
              <a:rPr lang="en-US" sz="2400" dirty="0"/>
              <a:t>Observing </a:t>
            </a:r>
            <a:r>
              <a:rPr lang="en-US" sz="2400" dirty="0" smtClean="0"/>
              <a:t>front window</a:t>
            </a:r>
            <a:r>
              <a:rPr lang="en-US" sz="2400" dirty="0"/>
              <a:t>: </a:t>
            </a:r>
            <a:br>
              <a:rPr lang="en-US" sz="2400" dirty="0"/>
            </a:br>
            <a:r>
              <a:rPr lang="en-US" sz="2400" dirty="0" err="1" smtClean="0"/>
              <a:t>Prob</a:t>
            </a:r>
            <a:r>
              <a:rPr lang="en-US" sz="2400" dirty="0" smtClean="0"/>
              <a:t>(</a:t>
            </a:r>
            <a:r>
              <a:rPr lang="en-US" sz="2400" i="1" dirty="0" smtClean="0"/>
              <a:t>a</a:t>
            </a:r>
            <a:r>
              <a:rPr lang="en-US" sz="2400" dirty="0" smtClean="0"/>
              <a:t>) </a:t>
            </a:r>
            <a:r>
              <a:rPr lang="en-US" sz="2400" dirty="0">
                <a:sym typeface="Symbol"/>
              </a:rPr>
              <a:t> </a:t>
            </a:r>
            <a:r>
              <a:rPr lang="en-US" sz="2400" dirty="0" smtClean="0">
                <a:sym typeface="Symbol"/>
              </a:rPr>
              <a:t>½ , </a:t>
            </a:r>
            <a:r>
              <a:rPr lang="en-US" sz="2400" dirty="0" err="1" smtClean="0"/>
              <a:t>Prob</a:t>
            </a:r>
            <a:r>
              <a:rPr lang="en-US" sz="2400" dirty="0" smtClean="0"/>
              <a:t>(</a:t>
            </a:r>
            <a:r>
              <a:rPr lang="en-US" sz="2400" i="1" dirty="0" smtClean="0"/>
              <a:t>b</a:t>
            </a:r>
            <a:r>
              <a:rPr lang="en-US" sz="2400" dirty="0" smtClean="0"/>
              <a:t>) </a:t>
            </a:r>
            <a:r>
              <a:rPr lang="en-US" sz="2400" dirty="0">
                <a:sym typeface="Symbol"/>
              </a:rPr>
              <a:t> </a:t>
            </a:r>
            <a:r>
              <a:rPr lang="en-US" sz="2400" dirty="0" smtClean="0">
                <a:sym typeface="Symbol"/>
              </a:rPr>
              <a:t>½ </a:t>
            </a:r>
          </a:p>
          <a:p>
            <a:pPr>
              <a:spcAft>
                <a:spcPts val="600"/>
              </a:spcAft>
            </a:pPr>
            <a:r>
              <a:rPr lang="en-US" sz="2400" dirty="0"/>
              <a:t>Observing </a:t>
            </a:r>
            <a:r>
              <a:rPr lang="en-US" sz="2400" dirty="0" smtClean="0"/>
              <a:t>side window again: </a:t>
            </a:r>
            <a:r>
              <a:rPr lang="en-US" sz="2400" dirty="0"/>
              <a:t/>
            </a:r>
            <a:br>
              <a:rPr lang="en-US" sz="2400" dirty="0"/>
            </a:br>
            <a:r>
              <a:rPr lang="en-US" sz="2400" dirty="0" err="1" smtClean="0"/>
              <a:t>Prob</a:t>
            </a:r>
            <a:r>
              <a:rPr lang="en-US" sz="2400" dirty="0" smtClean="0"/>
              <a:t>(</a:t>
            </a:r>
            <a:r>
              <a:rPr lang="en-US" sz="2400" i="1" dirty="0" smtClean="0">
                <a:solidFill>
                  <a:srgbClr val="FF0000"/>
                </a:solidFill>
              </a:rPr>
              <a:t>c</a:t>
            </a:r>
            <a:r>
              <a:rPr lang="en-US" sz="800" i="1" dirty="0" smtClean="0">
                <a:solidFill>
                  <a:srgbClr val="FF0000"/>
                </a:solidFill>
              </a:rPr>
              <a:t> </a:t>
            </a:r>
            <a:r>
              <a:rPr lang="en-US" sz="2400" dirty="0" smtClean="0"/>
              <a:t>) </a:t>
            </a:r>
            <a:r>
              <a:rPr lang="en-US" sz="2400" dirty="0">
                <a:sym typeface="Symbol"/>
              </a:rPr>
              <a:t> ½</a:t>
            </a:r>
            <a:r>
              <a:rPr lang="en-US" sz="2400" dirty="0" smtClean="0">
                <a:sym typeface="Symbol"/>
              </a:rPr>
              <a:t>, </a:t>
            </a:r>
            <a:r>
              <a:rPr lang="en-US" sz="2400" dirty="0" err="1" smtClean="0"/>
              <a:t>Prob</a:t>
            </a:r>
            <a:r>
              <a:rPr lang="en-US" sz="2400" dirty="0" smtClean="0"/>
              <a:t>(</a:t>
            </a:r>
            <a:r>
              <a:rPr lang="en-US" sz="2400" i="1" dirty="0" smtClean="0">
                <a:solidFill>
                  <a:srgbClr val="FF0000"/>
                </a:solidFill>
              </a:rPr>
              <a:t>d</a:t>
            </a:r>
            <a:r>
              <a:rPr lang="en-US" sz="800" i="1" dirty="0" smtClean="0">
                <a:solidFill>
                  <a:srgbClr val="FF0000"/>
                </a:solidFill>
              </a:rPr>
              <a:t> </a:t>
            </a:r>
            <a:r>
              <a:rPr lang="en-US" sz="2400" dirty="0" smtClean="0"/>
              <a:t>) </a:t>
            </a:r>
            <a:r>
              <a:rPr lang="en-US" sz="2400" dirty="0">
                <a:sym typeface="Symbol"/>
              </a:rPr>
              <a:t> </a:t>
            </a:r>
            <a:r>
              <a:rPr lang="en-US" sz="2400" dirty="0" smtClean="0">
                <a:sym typeface="Symbol"/>
              </a:rPr>
              <a:t>½</a:t>
            </a:r>
            <a:endParaRPr lang="en-US" sz="2400" dirty="0">
              <a:sym typeface="Symbol"/>
            </a:endParaRPr>
          </a:p>
        </p:txBody>
      </p:sp>
      <p:sp>
        <p:nvSpPr>
          <p:cNvPr id="4" name="Footer Placeholder 3"/>
          <p:cNvSpPr>
            <a:spLocks noGrp="1"/>
          </p:cNvSpPr>
          <p:nvPr>
            <p:ph type="ftr" sz="quarter" idx="10"/>
          </p:nvPr>
        </p:nvSpPr>
        <p:spPr/>
        <p:txBody>
          <a:bodyPr/>
          <a:lstStyle/>
          <a:p>
            <a:pPr>
              <a:defRPr/>
            </a:pPr>
            <a:r>
              <a:rPr lang="de-DE" dirty="0" smtClean="0"/>
              <a:t>Reinhard Blutner</a:t>
            </a:r>
            <a:endParaRPr lang="de-DE" dirty="0"/>
          </a:p>
        </p:txBody>
      </p:sp>
      <p:sp>
        <p:nvSpPr>
          <p:cNvPr id="5" name="Slide Number Placeholder 4"/>
          <p:cNvSpPr>
            <a:spLocks noGrp="1"/>
          </p:cNvSpPr>
          <p:nvPr>
            <p:ph type="sldNum" sz="quarter" idx="11"/>
          </p:nvPr>
        </p:nvSpPr>
        <p:spPr/>
        <p:txBody>
          <a:bodyPr/>
          <a:lstStyle/>
          <a:p>
            <a:pPr>
              <a:defRPr/>
            </a:pPr>
            <a:fld id="{5ECD2ACD-E231-4E6A-AAF6-219E8F740C0E}" type="slidenum">
              <a:rPr lang="en-US" smtClean="0"/>
              <a:pPr>
                <a:defRPr/>
              </a:pPr>
              <a:t>23</a:t>
            </a:fld>
            <a:endParaRPr lang="en-US"/>
          </a:p>
        </p:txBody>
      </p:sp>
      <p:sp>
        <p:nvSpPr>
          <p:cNvPr id="6" name="TextBox 5"/>
          <p:cNvSpPr txBox="1"/>
          <p:nvPr/>
        </p:nvSpPr>
        <p:spPr>
          <a:xfrm>
            <a:off x="5037992" y="263769"/>
            <a:ext cx="1626577" cy="461665"/>
          </a:xfrm>
          <a:prstGeom prst="rect">
            <a:avLst/>
          </a:prstGeom>
          <a:noFill/>
        </p:spPr>
        <p:txBody>
          <a:bodyPr wrap="square" rtlCol="0">
            <a:spAutoFit/>
          </a:bodyPr>
          <a:lstStyle/>
          <a:p>
            <a:pPr>
              <a:buNone/>
            </a:pPr>
            <a:endParaRPr lang="en-US" b="1" dirty="0" smtClean="0"/>
          </a:p>
        </p:txBody>
      </p:sp>
      <p:grpSp>
        <p:nvGrpSpPr>
          <p:cNvPr id="12" name="Groep 11"/>
          <p:cNvGrpSpPr/>
          <p:nvPr/>
        </p:nvGrpSpPr>
        <p:grpSpPr>
          <a:xfrm>
            <a:off x="1368261" y="1556831"/>
            <a:ext cx="2077784" cy="1751901"/>
            <a:chOff x="1562231" y="4604931"/>
            <a:chExt cx="2077784" cy="1751901"/>
          </a:xfrm>
        </p:grpSpPr>
        <p:cxnSp>
          <p:nvCxnSpPr>
            <p:cNvPr id="8" name="Straight Arrow Connector 3"/>
            <p:cNvCxnSpPr>
              <a:cxnSpLocks noChangeShapeType="1"/>
            </p:cNvCxnSpPr>
            <p:nvPr/>
          </p:nvCxnSpPr>
          <p:spPr bwMode="auto">
            <a:xfrm flipV="1">
              <a:off x="2205389" y="4608204"/>
              <a:ext cx="0" cy="1748628"/>
            </a:xfrm>
            <a:prstGeom prst="straightConnector1">
              <a:avLst/>
            </a:prstGeom>
            <a:noFill/>
            <a:ln w="2540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3" name="TextBox 12"/>
            <p:cNvSpPr txBox="1"/>
            <p:nvPr/>
          </p:nvSpPr>
          <p:spPr>
            <a:xfrm>
              <a:off x="1562231" y="4604931"/>
              <a:ext cx="1873699" cy="461665"/>
            </a:xfrm>
            <a:prstGeom prst="rect">
              <a:avLst/>
            </a:prstGeom>
            <a:noFill/>
          </p:spPr>
          <p:txBody>
            <a:bodyPr wrap="square" rtlCol="0">
              <a:spAutoFit/>
            </a:bodyPr>
            <a:lstStyle/>
            <a:p>
              <a:pPr algn="l">
                <a:buNone/>
              </a:pPr>
              <a:r>
                <a:rPr lang="nl-NL" i="1" dirty="0" smtClean="0">
                  <a:sym typeface="Symbol"/>
                </a:rPr>
                <a:t></a:t>
              </a:r>
              <a:r>
                <a:rPr lang="nl-NL" sz="2000" dirty="0" smtClean="0">
                  <a:sym typeface="Symbol"/>
                </a:rPr>
                <a:t>(</a:t>
              </a:r>
              <a:r>
                <a:rPr lang="nl-NL" sz="2000" i="1" dirty="0" smtClean="0"/>
                <a:t>a</a:t>
              </a:r>
              <a:r>
                <a:rPr lang="nl-NL" sz="2000" dirty="0" smtClean="0"/>
                <a:t>)</a:t>
              </a:r>
              <a:endParaRPr lang="en-US" b="1" i="1" dirty="0" smtClean="0"/>
            </a:p>
          </p:txBody>
        </p:sp>
        <p:cxnSp>
          <p:nvCxnSpPr>
            <p:cNvPr id="14" name="Straight Arrow Connector 3"/>
            <p:cNvCxnSpPr>
              <a:cxnSpLocks noChangeShapeType="1"/>
            </p:cNvCxnSpPr>
            <p:nvPr/>
          </p:nvCxnSpPr>
          <p:spPr bwMode="auto">
            <a:xfrm flipV="1">
              <a:off x="1570084" y="5672497"/>
              <a:ext cx="1867693" cy="2"/>
            </a:xfrm>
            <a:prstGeom prst="straightConnector1">
              <a:avLst/>
            </a:prstGeom>
            <a:noFill/>
            <a:ln w="2540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9" name="TextBox 18"/>
            <p:cNvSpPr txBox="1"/>
            <p:nvPr/>
          </p:nvSpPr>
          <p:spPr>
            <a:xfrm>
              <a:off x="2347559" y="5628199"/>
              <a:ext cx="1292456" cy="461665"/>
            </a:xfrm>
            <a:prstGeom prst="rect">
              <a:avLst/>
            </a:prstGeom>
            <a:noFill/>
          </p:spPr>
          <p:txBody>
            <a:bodyPr wrap="square" rtlCol="0">
              <a:spAutoFit/>
            </a:bodyPr>
            <a:lstStyle/>
            <a:p>
              <a:pPr>
                <a:buNone/>
              </a:pPr>
              <a:r>
                <a:rPr lang="nl-NL" i="1" dirty="0" smtClean="0">
                  <a:sym typeface="Symbol"/>
                </a:rPr>
                <a:t></a:t>
              </a:r>
              <a:r>
                <a:rPr lang="nl-NL" sz="2000" dirty="0" smtClean="0">
                  <a:sym typeface="Symbol"/>
                </a:rPr>
                <a:t>(</a:t>
              </a:r>
              <a:r>
                <a:rPr lang="nl-NL" sz="2000" i="1" dirty="0" smtClean="0"/>
                <a:t>b</a:t>
              </a:r>
              <a:r>
                <a:rPr lang="nl-NL" sz="2000" dirty="0" smtClean="0"/>
                <a:t>)</a:t>
              </a:r>
              <a:endParaRPr lang="en-US" sz="2000" dirty="0" smtClean="0"/>
            </a:p>
          </p:txBody>
        </p:sp>
      </p:grpSp>
      <p:grpSp>
        <p:nvGrpSpPr>
          <p:cNvPr id="11" name="Groep 10"/>
          <p:cNvGrpSpPr/>
          <p:nvPr/>
        </p:nvGrpSpPr>
        <p:grpSpPr>
          <a:xfrm>
            <a:off x="1151254" y="1676936"/>
            <a:ext cx="2035443" cy="1535088"/>
            <a:chOff x="1345224" y="4725036"/>
            <a:chExt cx="2035443" cy="1535088"/>
          </a:xfrm>
        </p:grpSpPr>
        <p:cxnSp>
          <p:nvCxnSpPr>
            <p:cNvPr id="21" name="Straight Arrow Connector 3"/>
            <p:cNvCxnSpPr>
              <a:cxnSpLocks noChangeShapeType="1"/>
            </p:cNvCxnSpPr>
            <p:nvPr/>
          </p:nvCxnSpPr>
          <p:spPr bwMode="auto">
            <a:xfrm flipV="1">
              <a:off x="1644162" y="4760604"/>
              <a:ext cx="1450731" cy="1499520"/>
            </a:xfrm>
            <a:prstGeom prst="straightConnector1">
              <a:avLst/>
            </a:prstGeom>
            <a:noFill/>
            <a:ln w="25400" algn="ctr">
              <a:solidFill>
                <a:srgbClr val="FF0000"/>
              </a:solidFill>
              <a:miter lim="800000"/>
              <a:headEnd/>
              <a:tailEnd type="arrow" w="med" len="med"/>
            </a:ln>
            <a:extLst/>
          </p:spPr>
        </p:cxnSp>
        <p:cxnSp>
          <p:nvCxnSpPr>
            <p:cNvPr id="24" name="Straight Arrow Connector 3"/>
            <p:cNvCxnSpPr>
              <a:cxnSpLocks noChangeShapeType="1"/>
            </p:cNvCxnSpPr>
            <p:nvPr/>
          </p:nvCxnSpPr>
          <p:spPr bwMode="auto">
            <a:xfrm flipH="1" flipV="1">
              <a:off x="1345224" y="4760604"/>
              <a:ext cx="1433146" cy="1499520"/>
            </a:xfrm>
            <a:prstGeom prst="straightConnector1">
              <a:avLst/>
            </a:prstGeom>
            <a:noFill/>
            <a:ln w="25400" algn="ctr">
              <a:solidFill>
                <a:srgbClr val="FF0000"/>
              </a:solidFill>
              <a:miter lim="800000"/>
              <a:headEnd/>
              <a:tailEnd type="arrow" w="med" len="med"/>
            </a:ln>
            <a:extLst/>
          </p:spPr>
        </p:cxnSp>
        <p:sp>
          <p:nvSpPr>
            <p:cNvPr id="27" name="Rectangle 26"/>
            <p:cNvSpPr/>
            <p:nvPr/>
          </p:nvSpPr>
          <p:spPr>
            <a:xfrm rot="2735726">
              <a:off x="1074431" y="5129626"/>
              <a:ext cx="1270845" cy="461665"/>
            </a:xfrm>
            <a:prstGeom prst="rect">
              <a:avLst/>
            </a:prstGeom>
            <a:noFill/>
          </p:spPr>
          <p:txBody>
            <a:bodyPr wrap="square">
              <a:spAutoFit/>
            </a:bodyPr>
            <a:lstStyle/>
            <a:p>
              <a:pPr algn="l">
                <a:buNone/>
              </a:pPr>
              <a:r>
                <a:rPr lang="nl-NL" i="1" dirty="0" smtClean="0">
                  <a:solidFill>
                    <a:srgbClr val="FF0000"/>
                  </a:solidFill>
                  <a:sym typeface="Symbol"/>
                </a:rPr>
                <a:t></a:t>
              </a:r>
              <a:r>
                <a:rPr lang="nl-NL" sz="2000" dirty="0" smtClean="0">
                  <a:solidFill>
                    <a:srgbClr val="FF0000"/>
                  </a:solidFill>
                  <a:sym typeface="Symbol"/>
                </a:rPr>
                <a:t>(</a:t>
              </a:r>
              <a:r>
                <a:rPr lang="nl-NL" sz="2000" i="1" dirty="0">
                  <a:solidFill>
                    <a:srgbClr val="FF0000"/>
                  </a:solidFill>
                  <a:sym typeface="Symbol"/>
                </a:rPr>
                <a:t>d</a:t>
              </a:r>
              <a:r>
                <a:rPr lang="nl-NL" sz="2000" dirty="0" smtClean="0">
                  <a:solidFill>
                    <a:srgbClr val="FF0000"/>
                  </a:solidFill>
                </a:rPr>
                <a:t>)</a:t>
              </a:r>
              <a:endParaRPr lang="en-US" b="1" i="1" dirty="0">
                <a:solidFill>
                  <a:srgbClr val="FF0000"/>
                </a:solidFill>
              </a:endParaRPr>
            </a:p>
          </p:txBody>
        </p:sp>
        <p:sp>
          <p:nvSpPr>
            <p:cNvPr id="28" name="Rectangle 27"/>
            <p:cNvSpPr/>
            <p:nvPr/>
          </p:nvSpPr>
          <p:spPr>
            <a:xfrm rot="18909256">
              <a:off x="2713497" y="4856741"/>
              <a:ext cx="667170" cy="461665"/>
            </a:xfrm>
            <a:prstGeom prst="rect">
              <a:avLst/>
            </a:prstGeom>
            <a:noFill/>
          </p:spPr>
          <p:txBody>
            <a:bodyPr wrap="none">
              <a:spAutoFit/>
            </a:bodyPr>
            <a:lstStyle/>
            <a:p>
              <a:pPr>
                <a:buNone/>
              </a:pPr>
              <a:r>
                <a:rPr lang="nl-NL" i="1" dirty="0">
                  <a:solidFill>
                    <a:srgbClr val="FF0000"/>
                  </a:solidFill>
                  <a:sym typeface="Symbol"/>
                </a:rPr>
                <a:t></a:t>
              </a:r>
              <a:r>
                <a:rPr lang="nl-NL" sz="2000" dirty="0" smtClean="0">
                  <a:solidFill>
                    <a:srgbClr val="FF0000"/>
                  </a:solidFill>
                  <a:sym typeface="Symbol"/>
                </a:rPr>
                <a:t>(</a:t>
              </a:r>
              <a:r>
                <a:rPr lang="nl-NL" sz="2000" i="1" dirty="0" smtClean="0">
                  <a:solidFill>
                    <a:srgbClr val="FF0000"/>
                  </a:solidFill>
                  <a:sym typeface="Symbol"/>
                </a:rPr>
                <a:t>c</a:t>
              </a:r>
              <a:r>
                <a:rPr lang="nl-NL" sz="2000" dirty="0" smtClean="0">
                  <a:solidFill>
                    <a:srgbClr val="FF0000"/>
                  </a:solidFill>
                </a:rPr>
                <a:t>)</a:t>
              </a:r>
              <a:endParaRPr lang="en-US" sz="2000" dirty="0">
                <a:solidFill>
                  <a:srgbClr val="FF0000"/>
                </a:solidFill>
              </a:endParaRPr>
            </a:p>
          </p:txBody>
        </p:sp>
      </p:grpSp>
      <p:grpSp>
        <p:nvGrpSpPr>
          <p:cNvPr id="16" name="Groep 15"/>
          <p:cNvGrpSpPr/>
          <p:nvPr/>
        </p:nvGrpSpPr>
        <p:grpSpPr>
          <a:xfrm>
            <a:off x="2011419" y="1356981"/>
            <a:ext cx="991234" cy="1233028"/>
            <a:chOff x="2205389" y="4405081"/>
            <a:chExt cx="991234" cy="1233028"/>
          </a:xfrm>
        </p:grpSpPr>
        <p:cxnSp>
          <p:nvCxnSpPr>
            <p:cNvPr id="22" name="Rechte verbindingslijn met pijl 21"/>
            <p:cNvCxnSpPr/>
            <p:nvPr/>
          </p:nvCxnSpPr>
          <p:spPr bwMode="auto">
            <a:xfrm flipV="1">
              <a:off x="2205389" y="4698577"/>
              <a:ext cx="788398" cy="939532"/>
            </a:xfrm>
            <a:prstGeom prst="straightConnector1">
              <a:avLst/>
            </a:prstGeom>
            <a:solidFill>
              <a:schemeClr val="accent1"/>
            </a:solidFill>
            <a:ln w="38100" cap="flat" cmpd="sng" algn="ctr">
              <a:solidFill>
                <a:srgbClr val="0033CC"/>
              </a:solidFill>
              <a:prstDash val="solid"/>
              <a:round/>
              <a:headEnd type="none" w="med" len="med"/>
              <a:tailEnd type="arrow"/>
            </a:ln>
            <a:effectLst/>
          </p:spPr>
        </p:cxnSp>
        <p:sp>
          <p:nvSpPr>
            <p:cNvPr id="15" name="Tekstvak 14"/>
            <p:cNvSpPr txBox="1"/>
            <p:nvPr/>
          </p:nvSpPr>
          <p:spPr>
            <a:xfrm>
              <a:off x="2245989" y="4405081"/>
              <a:ext cx="950634" cy="461665"/>
            </a:xfrm>
            <a:prstGeom prst="rect">
              <a:avLst/>
            </a:prstGeom>
            <a:noFill/>
          </p:spPr>
          <p:txBody>
            <a:bodyPr wrap="square" rtlCol="0">
              <a:spAutoFit/>
            </a:bodyPr>
            <a:lstStyle/>
            <a:p>
              <a:pPr>
                <a:buNone/>
              </a:pPr>
              <a:r>
                <a:rPr lang="de-DE" b="1" i="1" dirty="0" smtClean="0">
                  <a:solidFill>
                    <a:srgbClr val="0033CC"/>
                  </a:solidFill>
                </a:rPr>
                <a:t>s</a:t>
              </a:r>
            </a:p>
          </p:txBody>
        </p:sp>
      </p:grpSp>
      <p:sp>
        <p:nvSpPr>
          <p:cNvPr id="26" name="Content Placeholder 2"/>
          <p:cNvSpPr txBox="1">
            <a:spLocks/>
          </p:cNvSpPr>
          <p:nvPr/>
        </p:nvSpPr>
        <p:spPr bwMode="auto">
          <a:xfrm>
            <a:off x="277091" y="4198724"/>
            <a:ext cx="8312727" cy="20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Aft>
                <a:spcPts val="600"/>
              </a:spcAft>
            </a:pPr>
            <a:r>
              <a:rPr lang="en-US" sz="2400" dirty="0" smtClean="0">
                <a:solidFill>
                  <a:srgbClr val="000099"/>
                </a:solidFill>
              </a:rPr>
              <a:t>Object </a:t>
            </a:r>
            <a:r>
              <a:rPr lang="en-US" sz="2400" dirty="0">
                <a:solidFill>
                  <a:srgbClr val="000099"/>
                </a:solidFill>
              </a:rPr>
              <a:t>attributes have values independent of </a:t>
            </a:r>
            <a:r>
              <a:rPr lang="en-US" sz="2400" dirty="0" smtClean="0">
                <a:solidFill>
                  <a:srgbClr val="000099"/>
                </a:solidFill>
              </a:rPr>
              <a:t>observation</a:t>
            </a:r>
          </a:p>
          <a:p>
            <a:pPr algn="just">
              <a:spcAft>
                <a:spcPts val="600"/>
              </a:spcAft>
            </a:pPr>
            <a:r>
              <a:rPr lang="en-US" sz="2400" dirty="0" smtClean="0"/>
              <a:t>This condition of realism is satisfied in the macro-world (corresponding to folk physics; ontic perspective, hidden variables)</a:t>
            </a:r>
            <a:endParaRPr lang="en-US" sz="2400" dirty="0" smtClean="0">
              <a:sym typeface="Wingdings" pitchFamily="2" charset="2"/>
            </a:endParaRPr>
          </a:p>
          <a:p>
            <a:pPr algn="just">
              <a:spcAft>
                <a:spcPts val="600"/>
              </a:spcAft>
            </a:pPr>
            <a:r>
              <a:rPr lang="en-US" sz="2400" dirty="0" smtClean="0"/>
              <a:t>It is </a:t>
            </a:r>
            <a:r>
              <a:rPr lang="en-US" sz="2400" dirty="0"/>
              <a:t>violated for tiny particles and for mental </a:t>
            </a:r>
            <a:r>
              <a:rPr lang="en-US" sz="2400" dirty="0" smtClean="0"/>
              <a:t>entities. </a:t>
            </a:r>
            <a:endParaRPr lang="en-US" sz="2400" dirty="0"/>
          </a:p>
          <a:p>
            <a:pPr algn="just">
              <a:spcAft>
                <a:spcPts val="600"/>
              </a:spcAft>
            </a:pPr>
            <a:endParaRPr lang="en-US" sz="2400" dirty="0"/>
          </a:p>
        </p:txBody>
      </p:sp>
    </p:spTree>
    <p:extLst>
      <p:ext uri="{BB962C8B-B14F-4D97-AF65-F5344CB8AC3E}">
        <p14:creationId xmlns:p14="http://schemas.microsoft.com/office/powerpoint/2010/main" val="180734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5"/>
          <p:cNvSpPr txBox="1">
            <a:spLocks noGrp="1" noChangeArrowheads="1"/>
          </p:cNvSpPr>
          <p:nvPr/>
        </p:nvSpPr>
        <p:spPr bwMode="auto">
          <a:xfrm>
            <a:off x="-366713" y="6524625"/>
            <a:ext cx="24463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buFontTx/>
              <a:buNone/>
            </a:pPr>
            <a:r>
              <a:rPr lang="de-DE" sz="1400"/>
              <a:t>Reinhard Blutner</a:t>
            </a:r>
          </a:p>
        </p:txBody>
      </p:sp>
      <p:sp>
        <p:nvSpPr>
          <p:cNvPr id="308227"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EFED5C98-1F9B-4EF2-AF58-C5C4F2DFA15A}" type="slidenum">
              <a:rPr lang="en-US" sz="1400"/>
              <a:pPr algn="r">
                <a:buFontTx/>
                <a:buNone/>
              </a:pPr>
              <a:t>24</a:t>
            </a:fld>
            <a:endParaRPr lang="en-US" sz="1400"/>
          </a:p>
        </p:txBody>
      </p:sp>
      <p:sp>
        <p:nvSpPr>
          <p:cNvPr id="308228" name="Rectangle 2"/>
          <p:cNvSpPr>
            <a:spLocks noGrp="1" noChangeArrowheads="1"/>
          </p:cNvSpPr>
          <p:nvPr>
            <p:ph type="title" idx="4294967295"/>
          </p:nvPr>
        </p:nvSpPr>
        <p:spPr>
          <a:xfrm>
            <a:off x="284206" y="148282"/>
            <a:ext cx="9012134" cy="1143000"/>
          </a:xfrm>
        </p:spPr>
        <p:txBody>
          <a:bodyPr/>
          <a:lstStyle/>
          <a:p>
            <a:pPr eaLnBrk="1" hangingPunct="1"/>
            <a:r>
              <a:rPr lang="en-US" dirty="0" smtClean="0"/>
              <a:t>Bounded rationality </a:t>
            </a:r>
            <a:r>
              <a:rPr lang="en-US" dirty="0" smtClean="0">
                <a:sym typeface="Wingdings" panose="05000000000000000000" pitchFamily="2" charset="2"/>
              </a:rPr>
              <a:t> </a:t>
            </a:r>
            <a:r>
              <a:rPr lang="en-US" dirty="0" smtClean="0"/>
              <a:t>quantum cognition</a:t>
            </a:r>
          </a:p>
        </p:txBody>
      </p:sp>
      <p:sp>
        <p:nvSpPr>
          <p:cNvPr id="308246" name="Text Box 22"/>
          <p:cNvSpPr txBox="1">
            <a:spLocks noChangeArrowheads="1"/>
          </p:cNvSpPr>
          <p:nvPr/>
        </p:nvSpPr>
        <p:spPr bwMode="auto">
          <a:xfrm>
            <a:off x="481913" y="2169710"/>
            <a:ext cx="8633311"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lgn="ctr">
                <a:solidFill>
                  <a:srgbClr val="0000FF"/>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eaLnBrk="0" hangingPunct="0">
              <a:tabLst>
                <a:tab pos="447675" algn="l"/>
              </a:tabLst>
              <a:defRPr sz="2400">
                <a:solidFill>
                  <a:schemeClr val="tx1"/>
                </a:solidFill>
                <a:latin typeface="Tahoma" pitchFamily="34" charset="0"/>
              </a:defRPr>
            </a:lvl1pPr>
            <a:lvl2pPr marL="914400" indent="-457200" eaLnBrk="0" hangingPunct="0">
              <a:tabLst>
                <a:tab pos="447675" algn="l"/>
              </a:tabLst>
              <a:defRPr sz="2400">
                <a:solidFill>
                  <a:schemeClr val="tx1"/>
                </a:solidFill>
                <a:latin typeface="Tahoma" pitchFamily="34" charset="0"/>
              </a:defRPr>
            </a:lvl2pPr>
            <a:lvl3pPr marL="1371600" indent="-457200" eaLnBrk="0" hangingPunct="0">
              <a:tabLst>
                <a:tab pos="447675" algn="l"/>
              </a:tabLst>
              <a:defRPr sz="2400">
                <a:solidFill>
                  <a:schemeClr val="tx1"/>
                </a:solidFill>
                <a:latin typeface="Tahoma" pitchFamily="34" charset="0"/>
              </a:defRPr>
            </a:lvl3pPr>
            <a:lvl4pPr marL="1828800" indent="-457200" eaLnBrk="0" hangingPunct="0">
              <a:tabLst>
                <a:tab pos="447675" algn="l"/>
              </a:tabLst>
              <a:defRPr sz="2400">
                <a:solidFill>
                  <a:schemeClr val="tx1"/>
                </a:solidFill>
                <a:latin typeface="Tahoma" pitchFamily="34" charset="0"/>
              </a:defRPr>
            </a:lvl4pPr>
            <a:lvl5pPr marL="2286000" indent="-457200" eaLnBrk="0" hangingPunct="0">
              <a:tabLst>
                <a:tab pos="447675" algn="l"/>
              </a:tabLst>
              <a:defRPr sz="2400">
                <a:solidFill>
                  <a:schemeClr val="tx1"/>
                </a:solidFill>
                <a:latin typeface="Tahoma" pitchFamily="34" charset="0"/>
              </a:defRPr>
            </a:lvl5pPr>
            <a:lvl6pPr marL="27432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6pPr>
            <a:lvl7pPr marL="32004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7pPr>
            <a:lvl8pPr marL="36576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8pPr>
            <a:lvl9pPr marL="41148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9pPr>
          </a:lstStyle>
          <a:p>
            <a:pPr marL="432000" indent="-457200" algn="l" eaLnBrk="1" hangingPunct="1">
              <a:spcAft>
                <a:spcPts val="1200"/>
              </a:spcAft>
            </a:pPr>
            <a:r>
              <a:rPr lang="en-US" dirty="0" smtClean="0"/>
              <a:t>The existence of incompatible perspectives is highly probable for many cognitive domains (beim Graben &amp; </a:t>
            </a:r>
            <a:r>
              <a:rPr lang="en-US" dirty="0" err="1" smtClean="0"/>
              <a:t>Atmanspacher</a:t>
            </a:r>
            <a:r>
              <a:rPr lang="en-US" dirty="0" smtClean="0"/>
              <a:t> 2009)</a:t>
            </a:r>
          </a:p>
          <a:p>
            <a:pPr marL="432000" indent="-457200" algn="l" eaLnBrk="1" hangingPunct="1">
              <a:spcAft>
                <a:spcPts val="1200"/>
              </a:spcAft>
            </a:pPr>
            <a:r>
              <a:rPr lang="en-US" dirty="0" err="1" smtClean="0">
                <a:ea typeface="Tahoma" pitchFamily="34" charset="0"/>
                <a:cs typeface="Tahoma" pitchFamily="34" charset="0"/>
              </a:rPr>
              <a:t>Orthomodular</a:t>
            </a:r>
            <a:r>
              <a:rPr lang="en-US" dirty="0" smtClean="0">
                <a:ea typeface="Tahoma" pitchFamily="34" charset="0"/>
                <a:cs typeface="Tahoma" pitchFamily="34" charset="0"/>
              </a:rPr>
              <a:t> lattices can arise from capacity restrictions based on partial Boolean algebras. </a:t>
            </a:r>
            <a:r>
              <a:rPr lang="en-US" dirty="0" smtClean="0"/>
              <a:t>Adding the insight of Gleason‘s theorem necessitates quantum probabilities as appropriate measure functions </a:t>
            </a:r>
          </a:p>
          <a:p>
            <a:pPr marL="432000" indent="-457200" algn="l" eaLnBrk="1" hangingPunct="1">
              <a:spcAft>
                <a:spcPts val="1200"/>
              </a:spcAft>
            </a:pPr>
            <a:r>
              <a:rPr lang="en-US" dirty="0" smtClean="0"/>
              <a:t>Adding ideas of dynamic semantics (</a:t>
            </a:r>
            <a:r>
              <a:rPr lang="en-US" dirty="0" err="1" smtClean="0"/>
              <a:t>Baltag</a:t>
            </a:r>
            <a:r>
              <a:rPr lang="en-US" dirty="0" smtClean="0"/>
              <a:t> &amp; Smets 2005), completes the general picture of quantum cognition as an exemplary action model.</a:t>
            </a:r>
          </a:p>
          <a:p>
            <a:pPr eaLnBrk="1" hangingPunct="1">
              <a:buFontTx/>
              <a:buNone/>
            </a:pPr>
            <a:endParaRPr lang="en-US" dirty="0" smtClean="0"/>
          </a:p>
          <a:p>
            <a:pPr eaLnBrk="1" hangingPunct="1">
              <a:buFontTx/>
              <a:buNone/>
            </a:pPr>
            <a:endParaRPr lang="en-US" dirty="0"/>
          </a:p>
        </p:txBody>
      </p:sp>
    </p:spTree>
    <p:extLst>
      <p:ext uri="{BB962C8B-B14F-4D97-AF65-F5344CB8AC3E}">
        <p14:creationId xmlns:p14="http://schemas.microsoft.com/office/powerpoint/2010/main" val="30479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82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24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82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5"/>
          <p:cNvSpPr txBox="1">
            <a:spLocks noGrp="1" noChangeArrowheads="1"/>
          </p:cNvSpPr>
          <p:nvPr/>
        </p:nvSpPr>
        <p:spPr bwMode="auto">
          <a:xfrm>
            <a:off x="-366713" y="6524625"/>
            <a:ext cx="24463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buFontTx/>
              <a:buNone/>
            </a:pPr>
            <a:r>
              <a:rPr lang="de-DE" sz="1400"/>
              <a:t>Reinhard Blutner</a:t>
            </a:r>
          </a:p>
        </p:txBody>
      </p:sp>
      <p:sp>
        <p:nvSpPr>
          <p:cNvPr id="308227"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EFED5C98-1F9B-4EF2-AF58-C5C4F2DFA15A}" type="slidenum">
              <a:rPr lang="en-US" sz="1400"/>
              <a:pPr algn="r">
                <a:buFontTx/>
                <a:buNone/>
              </a:pPr>
              <a:t>25</a:t>
            </a:fld>
            <a:endParaRPr lang="en-US" sz="1400"/>
          </a:p>
        </p:txBody>
      </p:sp>
      <p:sp>
        <p:nvSpPr>
          <p:cNvPr id="308228" name="Rectangle 2"/>
          <p:cNvSpPr>
            <a:spLocks noGrp="1" noChangeArrowheads="1"/>
          </p:cNvSpPr>
          <p:nvPr>
            <p:ph type="title" idx="4294967295"/>
          </p:nvPr>
        </p:nvSpPr>
        <p:spPr>
          <a:xfrm>
            <a:off x="176213" y="0"/>
            <a:ext cx="8507412" cy="1143000"/>
          </a:xfrm>
        </p:spPr>
        <p:txBody>
          <a:bodyPr/>
          <a:lstStyle/>
          <a:p>
            <a:pPr algn="l" eaLnBrk="1" hangingPunct="1"/>
            <a:r>
              <a:rPr lang="en-US" dirty="0" smtClean="0"/>
              <a:t>Order-dependence of projections</a:t>
            </a:r>
          </a:p>
        </p:txBody>
      </p:sp>
      <p:sp>
        <p:nvSpPr>
          <p:cNvPr id="16394" name="Line 13"/>
          <p:cNvSpPr>
            <a:spLocks noChangeShapeType="1"/>
          </p:cNvSpPr>
          <p:nvPr/>
        </p:nvSpPr>
        <p:spPr bwMode="auto">
          <a:xfrm flipH="1">
            <a:off x="6694965" y="2392363"/>
            <a:ext cx="1008062" cy="0"/>
          </a:xfrm>
          <a:prstGeom prst="line">
            <a:avLst/>
          </a:prstGeom>
          <a:noFill/>
          <a:ln w="19050" cap="rnd">
            <a:solidFill>
              <a:srgbClr val="008000"/>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396" name="Line 15"/>
          <p:cNvSpPr>
            <a:spLocks noChangeShapeType="1"/>
          </p:cNvSpPr>
          <p:nvPr/>
        </p:nvSpPr>
        <p:spPr bwMode="auto">
          <a:xfrm>
            <a:off x="7703027" y="2419350"/>
            <a:ext cx="360363" cy="288925"/>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399" name="Line 18"/>
          <p:cNvSpPr>
            <a:spLocks noChangeShapeType="1"/>
          </p:cNvSpPr>
          <p:nvPr/>
        </p:nvSpPr>
        <p:spPr bwMode="auto">
          <a:xfrm flipV="1">
            <a:off x="6694965" y="2681288"/>
            <a:ext cx="0" cy="1439862"/>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00" name="Line 19"/>
          <p:cNvSpPr>
            <a:spLocks noChangeShapeType="1"/>
          </p:cNvSpPr>
          <p:nvPr/>
        </p:nvSpPr>
        <p:spPr bwMode="auto">
          <a:xfrm flipV="1">
            <a:off x="6694965" y="3255963"/>
            <a:ext cx="865187" cy="865187"/>
          </a:xfrm>
          <a:prstGeom prst="line">
            <a:avLst/>
          </a:prstGeom>
          <a:noFill/>
          <a:ln w="38100">
            <a:solidFill>
              <a:srgbClr val="008000"/>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US"/>
          </a:p>
        </p:txBody>
      </p:sp>
      <p:sp>
        <p:nvSpPr>
          <p:cNvPr id="16395" name="Line 14"/>
          <p:cNvSpPr>
            <a:spLocks noChangeShapeType="1"/>
          </p:cNvSpPr>
          <p:nvPr/>
        </p:nvSpPr>
        <p:spPr bwMode="auto">
          <a:xfrm>
            <a:off x="6694965" y="2392363"/>
            <a:ext cx="865187" cy="863600"/>
          </a:xfrm>
          <a:prstGeom prst="line">
            <a:avLst/>
          </a:prstGeom>
          <a:noFill/>
          <a:ln w="19050" cap="rnd">
            <a:solidFill>
              <a:srgbClr val="008000"/>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397" name="Line 16"/>
          <p:cNvSpPr>
            <a:spLocks noChangeShapeType="1"/>
          </p:cNvSpPr>
          <p:nvPr/>
        </p:nvSpPr>
        <p:spPr bwMode="auto">
          <a:xfrm flipH="1">
            <a:off x="6694965" y="2705100"/>
            <a:ext cx="1368425" cy="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3" name="Groep 23"/>
          <p:cNvGrpSpPr>
            <a:grpSpLocks/>
          </p:cNvGrpSpPr>
          <p:nvPr/>
        </p:nvGrpSpPr>
        <p:grpSpPr bwMode="auto">
          <a:xfrm>
            <a:off x="4607402" y="1570038"/>
            <a:ext cx="4151313" cy="4638675"/>
            <a:chOff x="2555776" y="1527175"/>
            <a:chExt cx="4151312" cy="4638129"/>
          </a:xfrm>
        </p:grpSpPr>
        <p:sp>
          <p:nvSpPr>
            <p:cNvPr id="308236" name="Line 4"/>
            <p:cNvSpPr>
              <a:spLocks noChangeShapeType="1"/>
            </p:cNvSpPr>
            <p:nvPr/>
          </p:nvSpPr>
          <p:spPr bwMode="auto">
            <a:xfrm>
              <a:off x="4643338" y="2061617"/>
              <a:ext cx="0" cy="41036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8237" name="Line 6"/>
            <p:cNvSpPr>
              <a:spLocks noChangeShapeType="1"/>
            </p:cNvSpPr>
            <p:nvPr/>
          </p:nvSpPr>
          <p:spPr bwMode="auto">
            <a:xfrm>
              <a:off x="2555776" y="4077742"/>
              <a:ext cx="41513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8238" name="Tekstvak 17"/>
            <p:cNvSpPr txBox="1">
              <a:spLocks noChangeArrowheads="1"/>
            </p:cNvSpPr>
            <p:nvPr/>
          </p:nvSpPr>
          <p:spPr bwMode="auto">
            <a:xfrm>
              <a:off x="4211538" y="1527175"/>
              <a:ext cx="865188" cy="45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buFontTx/>
                <a:buNone/>
              </a:pPr>
              <a:r>
                <a:rPr lang="de-DE" i="1" dirty="0" smtClean="0"/>
                <a:t>a</a:t>
              </a:r>
              <a:endParaRPr lang="en-GB" i="1" dirty="0"/>
            </a:p>
          </p:txBody>
        </p:sp>
      </p:grpSp>
      <p:grpSp>
        <p:nvGrpSpPr>
          <p:cNvPr id="4" name="Groep 20"/>
          <p:cNvGrpSpPr>
            <a:grpSpLocks/>
          </p:cNvGrpSpPr>
          <p:nvPr/>
        </p:nvGrpSpPr>
        <p:grpSpPr bwMode="auto">
          <a:xfrm>
            <a:off x="5255102" y="2362200"/>
            <a:ext cx="3322979" cy="3241675"/>
            <a:chOff x="3203476" y="2319263"/>
            <a:chExt cx="3323732" cy="3241204"/>
          </a:xfrm>
        </p:grpSpPr>
        <p:sp>
          <p:nvSpPr>
            <p:cNvPr id="308240" name="Line 9"/>
            <p:cNvSpPr>
              <a:spLocks noChangeShapeType="1"/>
            </p:cNvSpPr>
            <p:nvPr/>
          </p:nvSpPr>
          <p:spPr bwMode="auto">
            <a:xfrm>
              <a:off x="3203476" y="2637879"/>
              <a:ext cx="2879725" cy="2879725"/>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8241" name="Line 11"/>
            <p:cNvSpPr>
              <a:spLocks noChangeShapeType="1"/>
            </p:cNvSpPr>
            <p:nvPr/>
          </p:nvSpPr>
          <p:spPr bwMode="auto">
            <a:xfrm flipH="1">
              <a:off x="3203476" y="2609304"/>
              <a:ext cx="2879725" cy="2951163"/>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8242" name="Tekstvak 18"/>
            <p:cNvSpPr txBox="1">
              <a:spLocks noChangeArrowheads="1"/>
            </p:cNvSpPr>
            <p:nvPr/>
          </p:nvSpPr>
          <p:spPr bwMode="auto">
            <a:xfrm>
              <a:off x="6161319" y="2319263"/>
              <a:ext cx="365889" cy="4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buFontTx/>
                <a:buNone/>
              </a:pPr>
              <a:r>
                <a:rPr lang="de-DE" i="1" dirty="0" smtClean="0">
                  <a:solidFill>
                    <a:srgbClr val="009900"/>
                  </a:solidFill>
                </a:rPr>
                <a:t>b</a:t>
              </a:r>
              <a:endParaRPr lang="en-GB" i="1" dirty="0">
                <a:solidFill>
                  <a:srgbClr val="009900"/>
                </a:solidFill>
              </a:endParaRPr>
            </a:p>
          </p:txBody>
        </p:sp>
      </p:grpSp>
      <p:sp>
        <p:nvSpPr>
          <p:cNvPr id="308243" name="Text Box 19"/>
          <p:cNvSpPr txBox="1">
            <a:spLocks noChangeArrowheads="1"/>
          </p:cNvSpPr>
          <p:nvPr/>
        </p:nvSpPr>
        <p:spPr bwMode="auto">
          <a:xfrm>
            <a:off x="6909277" y="1947863"/>
            <a:ext cx="1323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lgn="ctr">
                <a:solidFill>
                  <a:srgbClr val="0000FF"/>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eaLnBrk="0" hangingPunct="0">
              <a:tabLst>
                <a:tab pos="447675" algn="l"/>
              </a:tabLst>
              <a:defRPr sz="2400">
                <a:solidFill>
                  <a:schemeClr val="tx1"/>
                </a:solidFill>
                <a:latin typeface="Tahoma" pitchFamily="34" charset="0"/>
              </a:defRPr>
            </a:lvl1pPr>
            <a:lvl2pPr eaLnBrk="0" hangingPunct="0">
              <a:tabLst>
                <a:tab pos="447675" algn="l"/>
              </a:tabLst>
              <a:defRPr sz="2400">
                <a:solidFill>
                  <a:schemeClr val="tx1"/>
                </a:solidFill>
                <a:latin typeface="Tahoma" pitchFamily="34" charset="0"/>
              </a:defRPr>
            </a:lvl2pPr>
            <a:lvl3pPr eaLnBrk="0" hangingPunct="0">
              <a:tabLst>
                <a:tab pos="447675" algn="l"/>
              </a:tabLst>
              <a:defRPr sz="2400">
                <a:solidFill>
                  <a:schemeClr val="tx1"/>
                </a:solidFill>
                <a:latin typeface="Tahoma" pitchFamily="34" charset="0"/>
              </a:defRPr>
            </a:lvl3pPr>
            <a:lvl4pPr eaLnBrk="0" hangingPunct="0">
              <a:tabLst>
                <a:tab pos="447675" algn="l"/>
              </a:tabLst>
              <a:defRPr sz="2400">
                <a:solidFill>
                  <a:schemeClr val="tx1"/>
                </a:solidFill>
                <a:latin typeface="Tahoma" pitchFamily="34" charset="0"/>
              </a:defRPr>
            </a:lvl4pPr>
            <a:lvl5pPr eaLnBrk="0" hangingPunct="0">
              <a:tabLst>
                <a:tab pos="447675" algn="l"/>
              </a:tabLst>
              <a:defRPr sz="2400">
                <a:solidFill>
                  <a:schemeClr val="tx1"/>
                </a:solidFill>
                <a:latin typeface="Tahoma" pitchFamily="34" charset="0"/>
              </a:defRPr>
            </a:lvl5pPr>
            <a:lvl6pPr algn="ctr" eaLnBrk="0" fontAlgn="base" hangingPunct="0">
              <a:spcBef>
                <a:spcPct val="0"/>
              </a:spcBef>
              <a:spcAft>
                <a:spcPct val="0"/>
              </a:spcAft>
              <a:buChar char="•"/>
              <a:tabLst>
                <a:tab pos="447675" algn="l"/>
              </a:tabLst>
              <a:defRPr sz="2400">
                <a:solidFill>
                  <a:schemeClr val="tx1"/>
                </a:solidFill>
                <a:latin typeface="Tahoma" pitchFamily="34" charset="0"/>
              </a:defRPr>
            </a:lvl6pPr>
            <a:lvl7pPr algn="ctr" eaLnBrk="0" fontAlgn="base" hangingPunct="0">
              <a:spcBef>
                <a:spcPct val="0"/>
              </a:spcBef>
              <a:spcAft>
                <a:spcPct val="0"/>
              </a:spcAft>
              <a:buChar char="•"/>
              <a:tabLst>
                <a:tab pos="447675" algn="l"/>
              </a:tabLst>
              <a:defRPr sz="2400">
                <a:solidFill>
                  <a:schemeClr val="tx1"/>
                </a:solidFill>
                <a:latin typeface="Tahoma" pitchFamily="34" charset="0"/>
              </a:defRPr>
            </a:lvl7pPr>
            <a:lvl8pPr algn="ctr" eaLnBrk="0" fontAlgn="base" hangingPunct="0">
              <a:spcBef>
                <a:spcPct val="0"/>
              </a:spcBef>
              <a:spcAft>
                <a:spcPct val="0"/>
              </a:spcAft>
              <a:buChar char="•"/>
              <a:tabLst>
                <a:tab pos="447675" algn="l"/>
              </a:tabLst>
              <a:defRPr sz="2400">
                <a:solidFill>
                  <a:schemeClr val="tx1"/>
                </a:solidFill>
                <a:latin typeface="Tahoma" pitchFamily="34" charset="0"/>
              </a:defRPr>
            </a:lvl8pPr>
            <a:lvl9pPr algn="ctr" eaLnBrk="0" fontAlgn="base" hangingPunct="0">
              <a:spcBef>
                <a:spcPct val="0"/>
              </a:spcBef>
              <a:spcAft>
                <a:spcPct val="0"/>
              </a:spcAft>
              <a:buChar char="•"/>
              <a:tabLst>
                <a:tab pos="447675" algn="l"/>
              </a:tabLst>
              <a:defRPr sz="2400">
                <a:solidFill>
                  <a:schemeClr val="tx1"/>
                </a:solidFill>
                <a:latin typeface="Tahoma" pitchFamily="34" charset="0"/>
              </a:defRPr>
            </a:lvl9pPr>
          </a:lstStyle>
          <a:p>
            <a:pPr eaLnBrk="1" hangingPunct="1">
              <a:spcBef>
                <a:spcPct val="50000"/>
              </a:spcBef>
              <a:buFontTx/>
              <a:buNone/>
            </a:pPr>
            <a:r>
              <a:rPr lang="en-US" i="1">
                <a:solidFill>
                  <a:srgbClr val="FF0000"/>
                </a:solidFill>
              </a:rPr>
              <a:t>s</a:t>
            </a:r>
          </a:p>
        </p:txBody>
      </p:sp>
      <p:sp>
        <p:nvSpPr>
          <p:cNvPr id="308244" name="Text Box 20"/>
          <p:cNvSpPr txBox="1">
            <a:spLocks noChangeArrowheads="1"/>
          </p:cNvSpPr>
          <p:nvPr/>
        </p:nvSpPr>
        <p:spPr bwMode="auto">
          <a:xfrm>
            <a:off x="6545740" y="3514725"/>
            <a:ext cx="164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lgn="ctr">
                <a:solidFill>
                  <a:srgbClr val="0000FF"/>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eaLnBrk="0" hangingPunct="0">
              <a:tabLst>
                <a:tab pos="447675" algn="l"/>
              </a:tabLst>
              <a:defRPr sz="2400">
                <a:solidFill>
                  <a:schemeClr val="tx1"/>
                </a:solidFill>
                <a:latin typeface="Tahoma" pitchFamily="34" charset="0"/>
              </a:defRPr>
            </a:lvl1pPr>
            <a:lvl2pPr eaLnBrk="0" hangingPunct="0">
              <a:tabLst>
                <a:tab pos="447675" algn="l"/>
              </a:tabLst>
              <a:defRPr sz="2400">
                <a:solidFill>
                  <a:schemeClr val="tx1"/>
                </a:solidFill>
                <a:latin typeface="Tahoma" pitchFamily="34" charset="0"/>
              </a:defRPr>
            </a:lvl2pPr>
            <a:lvl3pPr eaLnBrk="0" hangingPunct="0">
              <a:tabLst>
                <a:tab pos="447675" algn="l"/>
              </a:tabLst>
              <a:defRPr sz="2400">
                <a:solidFill>
                  <a:schemeClr val="tx1"/>
                </a:solidFill>
                <a:latin typeface="Tahoma" pitchFamily="34" charset="0"/>
              </a:defRPr>
            </a:lvl3pPr>
            <a:lvl4pPr eaLnBrk="0" hangingPunct="0">
              <a:tabLst>
                <a:tab pos="447675" algn="l"/>
              </a:tabLst>
              <a:defRPr sz="2400">
                <a:solidFill>
                  <a:schemeClr val="tx1"/>
                </a:solidFill>
                <a:latin typeface="Tahoma" pitchFamily="34" charset="0"/>
              </a:defRPr>
            </a:lvl4pPr>
            <a:lvl5pPr eaLnBrk="0" hangingPunct="0">
              <a:tabLst>
                <a:tab pos="447675" algn="l"/>
              </a:tabLst>
              <a:defRPr sz="2400">
                <a:solidFill>
                  <a:schemeClr val="tx1"/>
                </a:solidFill>
                <a:latin typeface="Tahoma" pitchFamily="34" charset="0"/>
              </a:defRPr>
            </a:lvl5pPr>
            <a:lvl6pPr algn="ctr" eaLnBrk="0" fontAlgn="base" hangingPunct="0">
              <a:spcBef>
                <a:spcPct val="0"/>
              </a:spcBef>
              <a:spcAft>
                <a:spcPct val="0"/>
              </a:spcAft>
              <a:buChar char="•"/>
              <a:tabLst>
                <a:tab pos="447675" algn="l"/>
              </a:tabLst>
              <a:defRPr sz="2400">
                <a:solidFill>
                  <a:schemeClr val="tx1"/>
                </a:solidFill>
                <a:latin typeface="Tahoma" pitchFamily="34" charset="0"/>
              </a:defRPr>
            </a:lvl6pPr>
            <a:lvl7pPr algn="ctr" eaLnBrk="0" fontAlgn="base" hangingPunct="0">
              <a:spcBef>
                <a:spcPct val="0"/>
              </a:spcBef>
              <a:spcAft>
                <a:spcPct val="0"/>
              </a:spcAft>
              <a:buChar char="•"/>
              <a:tabLst>
                <a:tab pos="447675" algn="l"/>
              </a:tabLst>
              <a:defRPr sz="2400">
                <a:solidFill>
                  <a:schemeClr val="tx1"/>
                </a:solidFill>
                <a:latin typeface="Tahoma" pitchFamily="34" charset="0"/>
              </a:defRPr>
            </a:lvl7pPr>
            <a:lvl8pPr algn="ctr" eaLnBrk="0" fontAlgn="base" hangingPunct="0">
              <a:spcBef>
                <a:spcPct val="0"/>
              </a:spcBef>
              <a:spcAft>
                <a:spcPct val="0"/>
              </a:spcAft>
              <a:buChar char="•"/>
              <a:tabLst>
                <a:tab pos="447675" algn="l"/>
              </a:tabLst>
              <a:defRPr sz="2400">
                <a:solidFill>
                  <a:schemeClr val="tx1"/>
                </a:solidFill>
                <a:latin typeface="Tahoma" pitchFamily="34" charset="0"/>
              </a:defRPr>
            </a:lvl8pPr>
            <a:lvl9pPr algn="ctr" eaLnBrk="0" fontAlgn="base" hangingPunct="0">
              <a:spcBef>
                <a:spcPct val="0"/>
              </a:spcBef>
              <a:spcAft>
                <a:spcPct val="0"/>
              </a:spcAft>
              <a:buChar char="•"/>
              <a:tabLst>
                <a:tab pos="447675" algn="l"/>
              </a:tabLst>
              <a:defRPr sz="2400">
                <a:solidFill>
                  <a:schemeClr val="tx1"/>
                </a:solidFill>
                <a:latin typeface="Tahoma" pitchFamily="34" charset="0"/>
              </a:defRPr>
            </a:lvl9pPr>
          </a:lstStyle>
          <a:p>
            <a:pPr eaLnBrk="1" hangingPunct="1">
              <a:buFontTx/>
              <a:buNone/>
            </a:pPr>
            <a:r>
              <a:rPr lang="en-US" i="1" dirty="0" smtClean="0">
                <a:solidFill>
                  <a:srgbClr val="009900"/>
                </a:solidFill>
              </a:rPr>
              <a:t>P</a:t>
            </a:r>
            <a:r>
              <a:rPr lang="en-US" i="1" baseline="-25000" dirty="0" smtClean="0">
                <a:solidFill>
                  <a:srgbClr val="009900"/>
                </a:solidFill>
              </a:rPr>
              <a:t>B </a:t>
            </a:r>
            <a:r>
              <a:rPr lang="en-US" i="1" dirty="0" smtClean="0">
                <a:solidFill>
                  <a:srgbClr val="009900"/>
                </a:solidFill>
              </a:rPr>
              <a:t>P</a:t>
            </a:r>
            <a:r>
              <a:rPr lang="en-US" i="1" baseline="-25000" dirty="0" smtClean="0">
                <a:solidFill>
                  <a:srgbClr val="009900"/>
                </a:solidFill>
              </a:rPr>
              <a:t>A</a:t>
            </a:r>
            <a:r>
              <a:rPr lang="en-US" i="1" baseline="-25000" dirty="0" smtClean="0"/>
              <a:t> </a:t>
            </a:r>
            <a:r>
              <a:rPr lang="en-US" i="1" dirty="0">
                <a:solidFill>
                  <a:srgbClr val="FF0000"/>
                </a:solidFill>
              </a:rPr>
              <a:t>s</a:t>
            </a:r>
          </a:p>
        </p:txBody>
      </p:sp>
      <p:sp>
        <p:nvSpPr>
          <p:cNvPr id="308245" name="Text Box 21"/>
          <p:cNvSpPr txBox="1">
            <a:spLocks noChangeArrowheads="1"/>
          </p:cNvSpPr>
          <p:nvPr/>
        </p:nvSpPr>
        <p:spPr bwMode="auto">
          <a:xfrm>
            <a:off x="5126515" y="2892425"/>
            <a:ext cx="164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lgn="ctr">
                <a:solidFill>
                  <a:srgbClr val="0000FF"/>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eaLnBrk="0" hangingPunct="0">
              <a:tabLst>
                <a:tab pos="447675" algn="l"/>
              </a:tabLst>
              <a:defRPr sz="2400">
                <a:solidFill>
                  <a:schemeClr val="tx1"/>
                </a:solidFill>
                <a:latin typeface="Tahoma" pitchFamily="34" charset="0"/>
              </a:defRPr>
            </a:lvl1pPr>
            <a:lvl2pPr eaLnBrk="0" hangingPunct="0">
              <a:tabLst>
                <a:tab pos="447675" algn="l"/>
              </a:tabLst>
              <a:defRPr sz="2400">
                <a:solidFill>
                  <a:schemeClr val="tx1"/>
                </a:solidFill>
                <a:latin typeface="Tahoma" pitchFamily="34" charset="0"/>
              </a:defRPr>
            </a:lvl2pPr>
            <a:lvl3pPr eaLnBrk="0" hangingPunct="0">
              <a:tabLst>
                <a:tab pos="447675" algn="l"/>
              </a:tabLst>
              <a:defRPr sz="2400">
                <a:solidFill>
                  <a:schemeClr val="tx1"/>
                </a:solidFill>
                <a:latin typeface="Tahoma" pitchFamily="34" charset="0"/>
              </a:defRPr>
            </a:lvl3pPr>
            <a:lvl4pPr eaLnBrk="0" hangingPunct="0">
              <a:tabLst>
                <a:tab pos="447675" algn="l"/>
              </a:tabLst>
              <a:defRPr sz="2400">
                <a:solidFill>
                  <a:schemeClr val="tx1"/>
                </a:solidFill>
                <a:latin typeface="Tahoma" pitchFamily="34" charset="0"/>
              </a:defRPr>
            </a:lvl4pPr>
            <a:lvl5pPr eaLnBrk="0" hangingPunct="0">
              <a:tabLst>
                <a:tab pos="447675" algn="l"/>
              </a:tabLst>
              <a:defRPr sz="2400">
                <a:solidFill>
                  <a:schemeClr val="tx1"/>
                </a:solidFill>
                <a:latin typeface="Tahoma" pitchFamily="34" charset="0"/>
              </a:defRPr>
            </a:lvl5pPr>
            <a:lvl6pPr algn="ctr" eaLnBrk="0" fontAlgn="base" hangingPunct="0">
              <a:spcBef>
                <a:spcPct val="0"/>
              </a:spcBef>
              <a:spcAft>
                <a:spcPct val="0"/>
              </a:spcAft>
              <a:buChar char="•"/>
              <a:tabLst>
                <a:tab pos="447675" algn="l"/>
              </a:tabLst>
              <a:defRPr sz="2400">
                <a:solidFill>
                  <a:schemeClr val="tx1"/>
                </a:solidFill>
                <a:latin typeface="Tahoma" pitchFamily="34" charset="0"/>
              </a:defRPr>
            </a:lvl6pPr>
            <a:lvl7pPr algn="ctr" eaLnBrk="0" fontAlgn="base" hangingPunct="0">
              <a:spcBef>
                <a:spcPct val="0"/>
              </a:spcBef>
              <a:spcAft>
                <a:spcPct val="0"/>
              </a:spcAft>
              <a:buChar char="•"/>
              <a:tabLst>
                <a:tab pos="447675" algn="l"/>
              </a:tabLst>
              <a:defRPr sz="2400">
                <a:solidFill>
                  <a:schemeClr val="tx1"/>
                </a:solidFill>
                <a:latin typeface="Tahoma" pitchFamily="34" charset="0"/>
              </a:defRPr>
            </a:lvl7pPr>
            <a:lvl8pPr algn="ctr" eaLnBrk="0" fontAlgn="base" hangingPunct="0">
              <a:spcBef>
                <a:spcPct val="0"/>
              </a:spcBef>
              <a:spcAft>
                <a:spcPct val="0"/>
              </a:spcAft>
              <a:buChar char="•"/>
              <a:tabLst>
                <a:tab pos="447675" algn="l"/>
              </a:tabLst>
              <a:defRPr sz="2400">
                <a:solidFill>
                  <a:schemeClr val="tx1"/>
                </a:solidFill>
                <a:latin typeface="Tahoma" pitchFamily="34" charset="0"/>
              </a:defRPr>
            </a:lvl8pPr>
            <a:lvl9pPr algn="ctr" eaLnBrk="0" fontAlgn="base" hangingPunct="0">
              <a:spcBef>
                <a:spcPct val="0"/>
              </a:spcBef>
              <a:spcAft>
                <a:spcPct val="0"/>
              </a:spcAft>
              <a:buChar char="•"/>
              <a:tabLst>
                <a:tab pos="447675" algn="l"/>
              </a:tabLst>
              <a:defRPr sz="2400">
                <a:solidFill>
                  <a:schemeClr val="tx1"/>
                </a:solidFill>
                <a:latin typeface="Tahoma" pitchFamily="34" charset="0"/>
              </a:defRPr>
            </a:lvl9pPr>
          </a:lstStyle>
          <a:p>
            <a:pPr eaLnBrk="1" hangingPunct="1">
              <a:buFontTx/>
              <a:buNone/>
            </a:pPr>
            <a:r>
              <a:rPr lang="en-US" i="1" dirty="0" smtClean="0"/>
              <a:t>P</a:t>
            </a:r>
            <a:r>
              <a:rPr lang="en-US" i="1" baseline="-25000" dirty="0" smtClean="0"/>
              <a:t>A </a:t>
            </a:r>
            <a:r>
              <a:rPr lang="en-US" i="1" dirty="0" smtClean="0"/>
              <a:t>P</a:t>
            </a:r>
            <a:r>
              <a:rPr lang="en-US" i="1" baseline="-25000" dirty="0" smtClean="0"/>
              <a:t>B </a:t>
            </a:r>
            <a:r>
              <a:rPr lang="en-US" i="1" dirty="0">
                <a:solidFill>
                  <a:srgbClr val="FF0000"/>
                </a:solidFill>
              </a:rPr>
              <a:t>s</a:t>
            </a:r>
          </a:p>
        </p:txBody>
      </p:sp>
      <p:sp>
        <p:nvSpPr>
          <p:cNvPr id="308246" name="Text Box 22"/>
          <p:cNvSpPr txBox="1">
            <a:spLocks noChangeArrowheads="1"/>
          </p:cNvSpPr>
          <p:nvPr/>
        </p:nvSpPr>
        <p:spPr bwMode="auto">
          <a:xfrm>
            <a:off x="300624" y="1650726"/>
            <a:ext cx="5110619"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lgn="ctr">
                <a:solidFill>
                  <a:srgbClr val="0000FF"/>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eaLnBrk="0" hangingPunct="0">
              <a:tabLst>
                <a:tab pos="447675" algn="l"/>
              </a:tabLst>
              <a:defRPr sz="2400">
                <a:solidFill>
                  <a:schemeClr val="tx1"/>
                </a:solidFill>
                <a:latin typeface="Tahoma" pitchFamily="34" charset="0"/>
              </a:defRPr>
            </a:lvl1pPr>
            <a:lvl2pPr marL="914400" indent="-457200" eaLnBrk="0" hangingPunct="0">
              <a:tabLst>
                <a:tab pos="447675" algn="l"/>
              </a:tabLst>
              <a:defRPr sz="2400">
                <a:solidFill>
                  <a:schemeClr val="tx1"/>
                </a:solidFill>
                <a:latin typeface="Tahoma" pitchFamily="34" charset="0"/>
              </a:defRPr>
            </a:lvl2pPr>
            <a:lvl3pPr marL="1371600" indent="-457200" eaLnBrk="0" hangingPunct="0">
              <a:tabLst>
                <a:tab pos="447675" algn="l"/>
              </a:tabLst>
              <a:defRPr sz="2400">
                <a:solidFill>
                  <a:schemeClr val="tx1"/>
                </a:solidFill>
                <a:latin typeface="Tahoma" pitchFamily="34" charset="0"/>
              </a:defRPr>
            </a:lvl3pPr>
            <a:lvl4pPr marL="1828800" indent="-457200" eaLnBrk="0" hangingPunct="0">
              <a:tabLst>
                <a:tab pos="447675" algn="l"/>
              </a:tabLst>
              <a:defRPr sz="2400">
                <a:solidFill>
                  <a:schemeClr val="tx1"/>
                </a:solidFill>
                <a:latin typeface="Tahoma" pitchFamily="34" charset="0"/>
              </a:defRPr>
            </a:lvl4pPr>
            <a:lvl5pPr marL="2286000" indent="-457200" eaLnBrk="0" hangingPunct="0">
              <a:tabLst>
                <a:tab pos="447675" algn="l"/>
              </a:tabLst>
              <a:defRPr sz="2400">
                <a:solidFill>
                  <a:schemeClr val="tx1"/>
                </a:solidFill>
                <a:latin typeface="Tahoma" pitchFamily="34" charset="0"/>
              </a:defRPr>
            </a:lvl5pPr>
            <a:lvl6pPr marL="27432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6pPr>
            <a:lvl7pPr marL="32004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7pPr>
            <a:lvl8pPr marL="36576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8pPr>
            <a:lvl9pPr marL="41148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9pPr>
          </a:lstStyle>
          <a:p>
            <a:pPr marL="432000" indent="-468000" algn="l" eaLnBrk="1" hangingPunct="1">
              <a:spcBef>
                <a:spcPts val="600"/>
              </a:spcBef>
              <a:spcAft>
                <a:spcPts val="1200"/>
              </a:spcAft>
            </a:pPr>
            <a:r>
              <a:rPr lang="en-US" dirty="0" smtClean="0"/>
              <a:t>The probability of a sequence ‘</a:t>
            </a:r>
            <a:r>
              <a:rPr lang="en-US" i="1" dirty="0" smtClean="0"/>
              <a:t>B</a:t>
            </a:r>
            <a:r>
              <a:rPr lang="en-US" dirty="0" smtClean="0"/>
              <a:t> and then </a:t>
            </a:r>
            <a:r>
              <a:rPr lang="en-US" i="1" dirty="0" smtClean="0"/>
              <a:t>A </a:t>
            </a:r>
            <a:r>
              <a:rPr lang="en-US" dirty="0" smtClean="0"/>
              <a:t>’ measured in the initial state </a:t>
            </a:r>
            <a:r>
              <a:rPr lang="en-US" i="1" dirty="0">
                <a:solidFill>
                  <a:srgbClr val="FF0000"/>
                </a:solidFill>
              </a:rPr>
              <a:t>s</a:t>
            </a:r>
            <a:r>
              <a:rPr lang="en-US" dirty="0" smtClean="0"/>
              <a:t>  comes out </a:t>
            </a:r>
            <a:r>
              <a:rPr lang="en-US" dirty="0"/>
              <a:t>as (</a:t>
            </a:r>
            <a:r>
              <a:rPr lang="en-US" dirty="0" smtClean="0"/>
              <a:t>generalizing </a:t>
            </a:r>
            <a:r>
              <a:rPr lang="en-US" dirty="0" err="1" smtClean="0"/>
              <a:t>Lüders</a:t>
            </a:r>
            <a:r>
              <a:rPr lang="en-US" dirty="0" smtClean="0"/>
              <a:t>’ rule)</a:t>
            </a:r>
            <a:br>
              <a:rPr lang="en-US" dirty="0" smtClean="0"/>
            </a:br>
            <a:r>
              <a:rPr lang="en-US" sz="1000" dirty="0" smtClean="0">
                <a:solidFill>
                  <a:srgbClr val="000099"/>
                </a:solidFill>
              </a:rPr>
              <a:t/>
            </a:r>
            <a:br>
              <a:rPr lang="en-US" sz="1000" dirty="0" smtClean="0">
                <a:solidFill>
                  <a:srgbClr val="000099"/>
                </a:solidFill>
              </a:rPr>
            </a:br>
            <a:r>
              <a:rPr lang="en-US" dirty="0" smtClean="0">
                <a:solidFill>
                  <a:srgbClr val="000099"/>
                </a:solidFill>
              </a:rPr>
              <a:t>Prob</a:t>
            </a:r>
            <a:r>
              <a:rPr lang="en-US" i="1" baseline="-26000" dirty="0" smtClean="0">
                <a:solidFill>
                  <a:srgbClr val="FF0000"/>
                </a:solidFill>
              </a:rPr>
              <a:t>s</a:t>
            </a:r>
            <a:r>
              <a:rPr lang="en-US" dirty="0" smtClean="0">
                <a:solidFill>
                  <a:srgbClr val="000099"/>
                </a:solidFill>
              </a:rPr>
              <a:t> (</a:t>
            </a:r>
            <a:r>
              <a:rPr lang="en-US" i="1" dirty="0" smtClean="0">
                <a:solidFill>
                  <a:srgbClr val="000099"/>
                </a:solidFill>
              </a:rPr>
              <a:t>B</a:t>
            </a:r>
            <a:r>
              <a:rPr lang="en-US" dirty="0" smtClean="0">
                <a:solidFill>
                  <a:srgbClr val="000099"/>
                </a:solidFill>
              </a:rPr>
              <a:t> ; </a:t>
            </a:r>
            <a:r>
              <a:rPr lang="en-US" i="1" dirty="0" smtClean="0">
                <a:solidFill>
                  <a:srgbClr val="000099"/>
                </a:solidFill>
              </a:rPr>
              <a:t>A</a:t>
            </a:r>
            <a:r>
              <a:rPr lang="en-US" dirty="0" smtClean="0">
                <a:solidFill>
                  <a:srgbClr val="000099"/>
                </a:solidFill>
              </a:rPr>
              <a:t>) = </a:t>
            </a:r>
            <a:r>
              <a:rPr lang="en-US" dirty="0">
                <a:solidFill>
                  <a:srgbClr val="000099"/>
                </a:solidFill>
              </a:rPr>
              <a:t>|</a:t>
            </a:r>
            <a:r>
              <a:rPr lang="en-US" i="1" dirty="0" smtClean="0">
                <a:solidFill>
                  <a:srgbClr val="000099"/>
                </a:solidFill>
              </a:rPr>
              <a:t>P</a:t>
            </a:r>
            <a:r>
              <a:rPr lang="en-US" i="1" baseline="-25000" dirty="0" smtClean="0">
                <a:solidFill>
                  <a:srgbClr val="000099"/>
                </a:solidFill>
              </a:rPr>
              <a:t>A </a:t>
            </a:r>
            <a:r>
              <a:rPr lang="en-US" i="1" dirty="0" smtClean="0">
                <a:solidFill>
                  <a:srgbClr val="000099"/>
                </a:solidFill>
              </a:rPr>
              <a:t>P</a:t>
            </a:r>
            <a:r>
              <a:rPr lang="en-US" i="1" baseline="-25000" dirty="0" smtClean="0">
                <a:solidFill>
                  <a:srgbClr val="000099"/>
                </a:solidFill>
              </a:rPr>
              <a:t>B </a:t>
            </a:r>
            <a:r>
              <a:rPr lang="en-US" i="1" dirty="0">
                <a:solidFill>
                  <a:srgbClr val="FF0000"/>
                </a:solidFill>
              </a:rPr>
              <a:t>s </a:t>
            </a:r>
            <a:r>
              <a:rPr lang="en-US" dirty="0">
                <a:solidFill>
                  <a:srgbClr val="000099"/>
                </a:solidFill>
              </a:rPr>
              <a:t>|</a:t>
            </a:r>
            <a:r>
              <a:rPr lang="en-US" baseline="38000" dirty="0">
                <a:solidFill>
                  <a:srgbClr val="000099"/>
                </a:solidFill>
              </a:rPr>
              <a:t>2 </a:t>
            </a:r>
            <a:endParaRPr lang="en-US" dirty="0">
              <a:solidFill>
                <a:srgbClr val="000099"/>
              </a:solidFill>
            </a:endParaRPr>
          </a:p>
          <a:p>
            <a:pPr marL="432000" indent="-468000" algn="l" eaLnBrk="1" hangingPunct="1">
              <a:spcBef>
                <a:spcPts val="600"/>
              </a:spcBef>
              <a:spcAft>
                <a:spcPts val="1200"/>
              </a:spcAft>
            </a:pPr>
            <a:r>
              <a:rPr lang="en-US" dirty="0" smtClean="0"/>
              <a:t>|</a:t>
            </a:r>
            <a:r>
              <a:rPr lang="en-US" i="1" dirty="0" smtClean="0"/>
              <a:t>P</a:t>
            </a:r>
            <a:r>
              <a:rPr lang="en-US" i="1" baseline="-25000" dirty="0" smtClean="0"/>
              <a:t>A </a:t>
            </a:r>
            <a:r>
              <a:rPr lang="en-US" i="1" dirty="0" smtClean="0"/>
              <a:t>P</a:t>
            </a:r>
            <a:r>
              <a:rPr lang="en-US" i="1" baseline="-25000" dirty="0" smtClean="0"/>
              <a:t>B </a:t>
            </a:r>
            <a:r>
              <a:rPr lang="en-US" i="1" dirty="0">
                <a:solidFill>
                  <a:srgbClr val="FF0000"/>
                </a:solidFill>
              </a:rPr>
              <a:t>s</a:t>
            </a:r>
            <a:r>
              <a:rPr lang="en-US" dirty="0">
                <a:solidFill>
                  <a:srgbClr val="FF0000"/>
                </a:solidFill>
              </a:rPr>
              <a:t> </a:t>
            </a:r>
            <a:r>
              <a:rPr lang="en-US" dirty="0"/>
              <a:t>|</a:t>
            </a:r>
            <a:r>
              <a:rPr lang="en-US" baseline="38000" dirty="0"/>
              <a:t>2 </a:t>
            </a:r>
            <a:r>
              <a:rPr lang="en-US" dirty="0" smtClean="0"/>
              <a:t> </a:t>
            </a:r>
            <a:r>
              <a:rPr lang="en-US" dirty="0">
                <a:sym typeface="Symbol" pitchFamily="18" charset="2"/>
              </a:rPr>
              <a:t> |</a:t>
            </a:r>
            <a:r>
              <a:rPr lang="en-US" i="1" dirty="0" smtClean="0"/>
              <a:t>P</a:t>
            </a:r>
            <a:r>
              <a:rPr lang="en-US" i="1" baseline="-25000" dirty="0" smtClean="0"/>
              <a:t>B </a:t>
            </a:r>
            <a:r>
              <a:rPr lang="en-US" i="1" dirty="0" smtClean="0"/>
              <a:t>P</a:t>
            </a:r>
            <a:r>
              <a:rPr lang="en-US" i="1" baseline="-25000" dirty="0" smtClean="0"/>
              <a:t>A</a:t>
            </a:r>
            <a:r>
              <a:rPr lang="en-US" i="1" dirty="0" smtClean="0"/>
              <a:t> </a:t>
            </a:r>
            <a:r>
              <a:rPr lang="en-US" i="1" dirty="0">
                <a:solidFill>
                  <a:srgbClr val="FF0000"/>
                </a:solidFill>
              </a:rPr>
              <a:t>s</a:t>
            </a:r>
            <a:r>
              <a:rPr lang="en-US" dirty="0"/>
              <a:t> |</a:t>
            </a:r>
            <a:r>
              <a:rPr lang="en-US" baseline="38000" dirty="0" smtClean="0"/>
              <a:t>2</a:t>
            </a:r>
            <a:endParaRPr lang="en-US" dirty="0" smtClean="0"/>
          </a:p>
          <a:p>
            <a:pPr marL="432000" indent="-468000" algn="l" eaLnBrk="1" hangingPunct="1">
              <a:spcBef>
                <a:spcPts val="600"/>
              </a:spcBef>
              <a:spcAft>
                <a:spcPts val="1200"/>
              </a:spcAft>
            </a:pPr>
            <a:r>
              <a:rPr lang="en-US" dirty="0" smtClean="0"/>
              <a:t>‘</a:t>
            </a:r>
            <a:r>
              <a:rPr lang="en-US" i="1" dirty="0" smtClean="0"/>
              <a:t>B</a:t>
            </a:r>
            <a:r>
              <a:rPr lang="en-US" dirty="0" smtClean="0"/>
              <a:t> and then </a:t>
            </a:r>
            <a:r>
              <a:rPr lang="en-US" i="1" dirty="0" smtClean="0"/>
              <a:t>A </a:t>
            </a:r>
            <a:r>
              <a:rPr lang="en-US" dirty="0" smtClean="0"/>
              <a:t>’  and</a:t>
            </a:r>
            <a:br>
              <a:rPr lang="en-US" dirty="0" smtClean="0"/>
            </a:br>
            <a:r>
              <a:rPr lang="en-US" dirty="0" smtClean="0"/>
              <a:t> ‘</a:t>
            </a:r>
            <a:r>
              <a:rPr lang="en-US" i="1" dirty="0" smtClean="0"/>
              <a:t>A</a:t>
            </a:r>
            <a:r>
              <a:rPr lang="en-US" dirty="0" smtClean="0"/>
              <a:t> and then </a:t>
            </a:r>
            <a:r>
              <a:rPr lang="en-US" i="1" dirty="0" smtClean="0"/>
              <a:t>B </a:t>
            </a:r>
            <a:r>
              <a:rPr lang="en-US" dirty="0" smtClean="0"/>
              <a:t>’ are equally</a:t>
            </a:r>
            <a:br>
              <a:rPr lang="en-US" dirty="0" smtClean="0"/>
            </a:br>
            <a:r>
              <a:rPr lang="en-US" dirty="0" smtClean="0"/>
              <a:t>probable only if </a:t>
            </a:r>
            <a:r>
              <a:rPr lang="en-US" i="1" dirty="0" smtClean="0"/>
              <a:t>A</a:t>
            </a:r>
            <a:r>
              <a:rPr lang="en-US" dirty="0" smtClean="0"/>
              <a:t>  and </a:t>
            </a:r>
            <a:r>
              <a:rPr lang="en-US" i="1" dirty="0" smtClean="0"/>
              <a:t>B</a:t>
            </a:r>
            <a:r>
              <a:rPr lang="en-US" dirty="0" smtClean="0"/>
              <a:t> </a:t>
            </a:r>
            <a:br>
              <a:rPr lang="en-US" dirty="0" smtClean="0"/>
            </a:br>
            <a:r>
              <a:rPr lang="en-US" dirty="0" smtClean="0"/>
              <a:t>commute.</a:t>
            </a:r>
            <a:br>
              <a:rPr lang="en-US" dirty="0" smtClean="0"/>
            </a:br>
            <a:endParaRPr lang="en-US" dirty="0" smtClean="0"/>
          </a:p>
          <a:p>
            <a:pPr eaLnBrk="1" hangingPunct="1">
              <a:buFontTx/>
              <a:buNone/>
            </a:pPr>
            <a:endParaRPr lang="en-US" dirty="0"/>
          </a:p>
        </p:txBody>
      </p:sp>
      <p:sp>
        <p:nvSpPr>
          <p:cNvPr id="308247" name="Line 23"/>
          <p:cNvSpPr>
            <a:spLocks noChangeShapeType="1"/>
          </p:cNvSpPr>
          <p:nvPr/>
        </p:nvSpPr>
        <p:spPr bwMode="auto">
          <a:xfrm flipV="1">
            <a:off x="6687027" y="2390775"/>
            <a:ext cx="1025525" cy="1730375"/>
          </a:xfrm>
          <a:prstGeom prst="line">
            <a:avLst/>
          </a:prstGeom>
          <a:noFill/>
          <a:ln w="41275">
            <a:solidFill>
              <a:srgbClr val="FF0000"/>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08248" name="Oval 24"/>
          <p:cNvSpPr>
            <a:spLocks noChangeArrowheads="1"/>
          </p:cNvSpPr>
          <p:nvPr/>
        </p:nvSpPr>
        <p:spPr bwMode="auto">
          <a:xfrm>
            <a:off x="4718527" y="2128838"/>
            <a:ext cx="3965575" cy="3967162"/>
          </a:xfrm>
          <a:prstGeom prst="ellipse">
            <a:avLst/>
          </a:prstGeom>
          <a:noFill/>
          <a:ln w="22225" algn="ctr">
            <a:solidFill>
              <a:srgbClr val="FF0000"/>
            </a:solidFill>
            <a:prstDash val="sysDot"/>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8249" name="Oval 25"/>
          <p:cNvSpPr>
            <a:spLocks noChangeArrowheads="1"/>
          </p:cNvSpPr>
          <p:nvPr/>
        </p:nvSpPr>
        <p:spPr bwMode="auto">
          <a:xfrm>
            <a:off x="5477352" y="2933700"/>
            <a:ext cx="2400300" cy="2311400"/>
          </a:xfrm>
          <a:prstGeom prst="ellipse">
            <a:avLst/>
          </a:prstGeom>
          <a:noFill/>
          <a:ln w="22225" algn="ctr">
            <a:solidFill>
              <a:srgbClr val="009900"/>
            </a:solidFill>
            <a:prstDash val="sysDot"/>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8250" name="Oval 26"/>
          <p:cNvSpPr>
            <a:spLocks noChangeArrowheads="1"/>
          </p:cNvSpPr>
          <p:nvPr/>
        </p:nvSpPr>
        <p:spPr bwMode="auto">
          <a:xfrm>
            <a:off x="5267802" y="2698750"/>
            <a:ext cx="2844800" cy="2794000"/>
          </a:xfrm>
          <a:prstGeom prst="ellipse">
            <a:avLst/>
          </a:prstGeom>
          <a:noFill/>
          <a:ln w="22225" algn="ctr">
            <a:solidFill>
              <a:schemeClr val="tx1"/>
            </a:solidFill>
            <a:prstDash val="sysDot"/>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14252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2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82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82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9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9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82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825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9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39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4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82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82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82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6" grpId="0" animBg="1"/>
      <p:bldP spid="16399" grpId="0" animBg="1"/>
      <p:bldP spid="16400" grpId="0" animBg="1"/>
      <p:bldP spid="16395" grpId="0" animBg="1"/>
      <p:bldP spid="16397" grpId="0" animBg="1"/>
      <p:bldP spid="308243" grpId="0"/>
      <p:bldP spid="308244" grpId="0"/>
      <p:bldP spid="308245" grpId="0"/>
      <p:bldP spid="308247" grpId="0" animBg="1"/>
      <p:bldP spid="308248" grpId="0" animBg="1"/>
      <p:bldP spid="308249" grpId="0" animBg="1"/>
      <p:bldP spid="3082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5"/>
          <p:cNvSpPr txBox="1">
            <a:spLocks noGrp="1" noChangeArrowheads="1"/>
          </p:cNvSpPr>
          <p:nvPr/>
        </p:nvSpPr>
        <p:spPr bwMode="auto">
          <a:xfrm>
            <a:off x="-366713" y="6524625"/>
            <a:ext cx="24463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buFontTx/>
              <a:buNone/>
            </a:pPr>
            <a:r>
              <a:rPr lang="de-DE" sz="1400"/>
              <a:t>Reinhard Blutner</a:t>
            </a:r>
          </a:p>
        </p:txBody>
      </p:sp>
      <p:sp>
        <p:nvSpPr>
          <p:cNvPr id="308227"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EFED5C98-1F9B-4EF2-AF58-C5C4F2DFA15A}" type="slidenum">
              <a:rPr lang="en-US" sz="1400"/>
              <a:pPr algn="r">
                <a:buFontTx/>
                <a:buNone/>
              </a:pPr>
              <a:t>26</a:t>
            </a:fld>
            <a:endParaRPr lang="en-US" sz="1400"/>
          </a:p>
        </p:txBody>
      </p:sp>
      <p:sp>
        <p:nvSpPr>
          <p:cNvPr id="308228" name="Rectangle 2"/>
          <p:cNvSpPr>
            <a:spLocks noGrp="1" noChangeArrowheads="1"/>
          </p:cNvSpPr>
          <p:nvPr>
            <p:ph type="title" idx="4294967295"/>
          </p:nvPr>
        </p:nvSpPr>
        <p:spPr>
          <a:xfrm>
            <a:off x="1377493" y="12357"/>
            <a:ext cx="6604972" cy="1143000"/>
          </a:xfrm>
        </p:spPr>
        <p:txBody>
          <a:bodyPr/>
          <a:lstStyle/>
          <a:p>
            <a:pPr algn="l" eaLnBrk="1" hangingPunct="1"/>
            <a:r>
              <a:rPr lang="en-US" dirty="0" smtClean="0"/>
              <a:t>Asymmetric conjunction</a:t>
            </a:r>
          </a:p>
        </p:txBody>
      </p:sp>
      <p:sp>
        <p:nvSpPr>
          <p:cNvPr id="308246" name="Text Box 22"/>
          <p:cNvSpPr txBox="1">
            <a:spLocks noChangeArrowheads="1"/>
          </p:cNvSpPr>
          <p:nvPr/>
        </p:nvSpPr>
        <p:spPr bwMode="auto">
          <a:xfrm>
            <a:off x="238838" y="1453019"/>
            <a:ext cx="8843377" cy="604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lgn="ctr">
                <a:solidFill>
                  <a:srgbClr val="0000FF"/>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eaLnBrk="0" hangingPunct="0">
              <a:tabLst>
                <a:tab pos="447675" algn="l"/>
              </a:tabLst>
              <a:defRPr sz="2400">
                <a:solidFill>
                  <a:schemeClr val="tx1"/>
                </a:solidFill>
                <a:latin typeface="Tahoma" pitchFamily="34" charset="0"/>
              </a:defRPr>
            </a:lvl1pPr>
            <a:lvl2pPr marL="914400" indent="-457200" eaLnBrk="0" hangingPunct="0">
              <a:tabLst>
                <a:tab pos="447675" algn="l"/>
              </a:tabLst>
              <a:defRPr sz="2400">
                <a:solidFill>
                  <a:schemeClr val="tx1"/>
                </a:solidFill>
                <a:latin typeface="Tahoma" pitchFamily="34" charset="0"/>
              </a:defRPr>
            </a:lvl2pPr>
            <a:lvl3pPr marL="1371600" indent="-457200" eaLnBrk="0" hangingPunct="0">
              <a:tabLst>
                <a:tab pos="447675" algn="l"/>
              </a:tabLst>
              <a:defRPr sz="2400">
                <a:solidFill>
                  <a:schemeClr val="tx1"/>
                </a:solidFill>
                <a:latin typeface="Tahoma" pitchFamily="34" charset="0"/>
              </a:defRPr>
            </a:lvl3pPr>
            <a:lvl4pPr marL="1828800" indent="-457200" eaLnBrk="0" hangingPunct="0">
              <a:tabLst>
                <a:tab pos="447675" algn="l"/>
              </a:tabLst>
              <a:defRPr sz="2400">
                <a:solidFill>
                  <a:schemeClr val="tx1"/>
                </a:solidFill>
                <a:latin typeface="Tahoma" pitchFamily="34" charset="0"/>
              </a:defRPr>
            </a:lvl4pPr>
            <a:lvl5pPr marL="2286000" indent="-457200" eaLnBrk="0" hangingPunct="0">
              <a:tabLst>
                <a:tab pos="447675" algn="l"/>
              </a:tabLst>
              <a:defRPr sz="2400">
                <a:solidFill>
                  <a:schemeClr val="tx1"/>
                </a:solidFill>
                <a:latin typeface="Tahoma" pitchFamily="34" charset="0"/>
              </a:defRPr>
            </a:lvl5pPr>
            <a:lvl6pPr marL="27432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6pPr>
            <a:lvl7pPr marL="32004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7pPr>
            <a:lvl8pPr marL="36576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8pPr>
            <a:lvl9pPr marL="4114800" indent="-457200" algn="ctr" eaLnBrk="0" fontAlgn="base" hangingPunct="0">
              <a:spcBef>
                <a:spcPct val="0"/>
              </a:spcBef>
              <a:spcAft>
                <a:spcPct val="0"/>
              </a:spcAft>
              <a:buChar char="•"/>
              <a:tabLst>
                <a:tab pos="447675" algn="l"/>
              </a:tabLst>
              <a:defRPr sz="2400">
                <a:solidFill>
                  <a:schemeClr val="tx1"/>
                </a:solidFill>
                <a:latin typeface="Tahoma" pitchFamily="34" charset="0"/>
              </a:defRPr>
            </a:lvl9pPr>
          </a:lstStyle>
          <a:p>
            <a:pPr marL="432000" indent="-457200" algn="l" eaLnBrk="1" hangingPunct="1">
              <a:lnSpc>
                <a:spcPct val="120000"/>
              </a:lnSpc>
              <a:spcAft>
                <a:spcPts val="1200"/>
              </a:spcAft>
            </a:pPr>
            <a:r>
              <a:rPr lang="en-US" dirty="0" smtClean="0"/>
              <a:t>The </a:t>
            </a:r>
            <a:r>
              <a:rPr lang="en-US" u="sng" dirty="0" smtClean="0"/>
              <a:t>sequence</a:t>
            </a:r>
            <a:r>
              <a:rPr lang="en-US" dirty="0" smtClean="0"/>
              <a:t> of projections ‘</a:t>
            </a:r>
            <a:r>
              <a:rPr lang="en-US" i="1" dirty="0" smtClean="0"/>
              <a:t>B</a:t>
            </a:r>
            <a:r>
              <a:rPr lang="en-US" dirty="0" smtClean="0"/>
              <a:t> and then </a:t>
            </a:r>
            <a:r>
              <a:rPr lang="en-US" i="1" dirty="0" smtClean="0"/>
              <a:t>A </a:t>
            </a:r>
            <a:r>
              <a:rPr lang="en-US" dirty="0" smtClean="0"/>
              <a:t>’, written (</a:t>
            </a:r>
            <a:r>
              <a:rPr lang="en-US" i="1" dirty="0" smtClean="0"/>
              <a:t>P</a:t>
            </a:r>
            <a:r>
              <a:rPr lang="en-US" i="1" baseline="-25000" dirty="0" smtClean="0"/>
              <a:t>B </a:t>
            </a:r>
            <a:r>
              <a:rPr lang="en-US" dirty="0" smtClean="0"/>
              <a:t>;</a:t>
            </a:r>
            <a:r>
              <a:rPr lang="en-US" i="1" dirty="0" smtClean="0"/>
              <a:t>P</a:t>
            </a:r>
            <a:r>
              <a:rPr lang="en-US" i="1" baseline="-25000" dirty="0" smtClean="0"/>
              <a:t>A</a:t>
            </a:r>
            <a:r>
              <a:rPr lang="en-US" dirty="0" smtClean="0"/>
              <a:t>) corresponds to an operation of ‘asymmetric conjunction’ </a:t>
            </a:r>
          </a:p>
          <a:p>
            <a:pPr marL="432000" indent="-457200" algn="l" eaLnBrk="1" hangingPunct="1">
              <a:lnSpc>
                <a:spcPct val="120000"/>
              </a:lnSpc>
              <a:spcAft>
                <a:spcPts val="1200"/>
              </a:spcAft>
            </a:pPr>
            <a:r>
              <a:rPr lang="en-US" dirty="0" smtClean="0"/>
              <a:t>|</a:t>
            </a:r>
            <a:r>
              <a:rPr lang="en-US" i="1" dirty="0" smtClean="0"/>
              <a:t>P</a:t>
            </a:r>
            <a:r>
              <a:rPr lang="en-US" i="1" baseline="-25000" dirty="0" smtClean="0"/>
              <a:t>A </a:t>
            </a:r>
            <a:r>
              <a:rPr lang="en-US" i="1" dirty="0" smtClean="0"/>
              <a:t>P</a:t>
            </a:r>
            <a:r>
              <a:rPr lang="en-US" i="1" baseline="-25000" dirty="0" smtClean="0"/>
              <a:t>B </a:t>
            </a:r>
            <a:r>
              <a:rPr lang="en-US" i="1" dirty="0" smtClean="0">
                <a:solidFill>
                  <a:srgbClr val="FF0000"/>
                </a:solidFill>
              </a:rPr>
              <a:t>s </a:t>
            </a:r>
            <a:r>
              <a:rPr lang="en-US" dirty="0" smtClean="0"/>
              <a:t>|</a:t>
            </a:r>
            <a:r>
              <a:rPr lang="en-US" baseline="38000" dirty="0" smtClean="0"/>
              <a:t>2 </a:t>
            </a:r>
            <a:r>
              <a:rPr lang="en-US" dirty="0" smtClean="0"/>
              <a:t>= </a:t>
            </a:r>
            <a:r>
              <a:rPr lang="en-US" dirty="0" smtClean="0">
                <a:sym typeface="Symbol" panose="05050102010706020507" pitchFamily="18" charset="2"/>
              </a:rPr>
              <a:t></a:t>
            </a:r>
            <a:r>
              <a:rPr lang="en-US" i="1" dirty="0" smtClean="0"/>
              <a:t>P</a:t>
            </a:r>
            <a:r>
              <a:rPr lang="en-US" i="1" baseline="-25000" dirty="0" smtClean="0"/>
              <a:t>A </a:t>
            </a:r>
            <a:r>
              <a:rPr lang="en-US" i="1" dirty="0" smtClean="0"/>
              <a:t>P</a:t>
            </a:r>
            <a:r>
              <a:rPr lang="en-US" i="1" baseline="-25000" dirty="0" smtClean="0"/>
              <a:t>B </a:t>
            </a:r>
            <a:r>
              <a:rPr lang="en-US" i="1" dirty="0">
                <a:solidFill>
                  <a:srgbClr val="FF0000"/>
                </a:solidFill>
              </a:rPr>
              <a:t>s </a:t>
            </a:r>
            <a:r>
              <a:rPr lang="en-US" dirty="0" smtClean="0">
                <a:sym typeface="Symbol" panose="05050102010706020507" pitchFamily="18" charset="2"/>
              </a:rPr>
              <a:t>|</a:t>
            </a:r>
            <a:r>
              <a:rPr lang="en-US" i="1" dirty="0" smtClean="0"/>
              <a:t>P</a:t>
            </a:r>
            <a:r>
              <a:rPr lang="en-US" i="1" baseline="-25000" dirty="0" smtClean="0"/>
              <a:t>A </a:t>
            </a:r>
            <a:r>
              <a:rPr lang="en-US" i="1" dirty="0" smtClean="0"/>
              <a:t>P</a:t>
            </a:r>
            <a:r>
              <a:rPr lang="en-US" i="1" baseline="-25000" dirty="0" smtClean="0"/>
              <a:t>B</a:t>
            </a:r>
            <a:r>
              <a:rPr lang="en-US" i="1" dirty="0" smtClean="0">
                <a:solidFill>
                  <a:srgbClr val="FF0000"/>
                </a:solidFill>
              </a:rPr>
              <a:t>s </a:t>
            </a:r>
            <a:r>
              <a:rPr lang="en-US" dirty="0" smtClean="0">
                <a:sym typeface="Symbol" panose="05050102010706020507" pitchFamily="18" charset="2"/>
              </a:rPr>
              <a:t> = </a:t>
            </a:r>
            <a:r>
              <a:rPr lang="en-US" i="1" dirty="0" smtClean="0">
                <a:solidFill>
                  <a:srgbClr val="FF0000"/>
                </a:solidFill>
              </a:rPr>
              <a:t>s </a:t>
            </a:r>
            <a:r>
              <a:rPr lang="en-US" dirty="0" smtClean="0">
                <a:sym typeface="Symbol" panose="05050102010706020507" pitchFamily="18" charset="2"/>
              </a:rPr>
              <a:t>|</a:t>
            </a:r>
            <a:r>
              <a:rPr lang="en-US" i="1" dirty="0" smtClean="0"/>
              <a:t>P</a:t>
            </a:r>
            <a:r>
              <a:rPr lang="en-US" i="1" baseline="-25000" dirty="0" smtClean="0"/>
              <a:t>B</a:t>
            </a:r>
            <a:r>
              <a:rPr lang="en-US" i="1" dirty="0" smtClean="0"/>
              <a:t>P</a:t>
            </a:r>
            <a:r>
              <a:rPr lang="en-US" i="1" baseline="-25000" dirty="0" smtClean="0"/>
              <a:t>A</a:t>
            </a:r>
            <a:r>
              <a:rPr lang="en-US" i="1" dirty="0" smtClean="0"/>
              <a:t>P</a:t>
            </a:r>
            <a:r>
              <a:rPr lang="en-US" i="1" baseline="-25000" dirty="0" smtClean="0"/>
              <a:t>B</a:t>
            </a:r>
            <a:r>
              <a:rPr lang="en-US" i="1" dirty="0" smtClean="0">
                <a:solidFill>
                  <a:srgbClr val="FF0000"/>
                </a:solidFill>
              </a:rPr>
              <a:t>s </a:t>
            </a:r>
            <a:r>
              <a:rPr lang="en-US" dirty="0">
                <a:sym typeface="Symbol" panose="05050102010706020507" pitchFamily="18" charset="2"/>
              </a:rPr>
              <a:t> </a:t>
            </a:r>
            <a:r>
              <a:rPr lang="en-US" dirty="0" smtClean="0"/>
              <a:t/>
            </a:r>
            <a:br>
              <a:rPr lang="en-US" dirty="0" smtClean="0"/>
            </a:br>
            <a:r>
              <a:rPr lang="en-US" i="1" dirty="0" smtClean="0"/>
              <a:t>P</a:t>
            </a:r>
            <a:r>
              <a:rPr lang="en-US" i="1" baseline="-25000" dirty="0" smtClean="0">
                <a:effectLst>
                  <a:outerShdw blurRad="38100" dist="38100" dir="2700000" algn="tl">
                    <a:srgbClr val="C0C0C0"/>
                  </a:outerShdw>
                </a:effectLst>
              </a:rPr>
              <a:t>B </a:t>
            </a:r>
            <a:r>
              <a:rPr lang="en-US" i="1" dirty="0" smtClean="0"/>
              <a:t>P</a:t>
            </a:r>
            <a:r>
              <a:rPr lang="en-US" i="1" baseline="-25000" dirty="0" smtClean="0"/>
              <a:t>A </a:t>
            </a:r>
            <a:r>
              <a:rPr lang="en-US" i="1" dirty="0" smtClean="0"/>
              <a:t>P</a:t>
            </a:r>
            <a:r>
              <a:rPr lang="en-US" i="1" baseline="-25000" dirty="0" smtClean="0"/>
              <a:t>B  </a:t>
            </a:r>
            <a:r>
              <a:rPr lang="en-US" dirty="0" smtClean="0"/>
              <a:t>is a </a:t>
            </a:r>
            <a:r>
              <a:rPr lang="en-US" dirty="0" err="1" smtClean="0"/>
              <a:t>Hermitian</a:t>
            </a:r>
            <a:r>
              <a:rPr lang="en-US" dirty="0" smtClean="0"/>
              <a:t> operator and can be identified as the operator of asymmetric conjunction: </a:t>
            </a:r>
            <a:r>
              <a:rPr lang="en-US" dirty="0"/>
              <a:t>(</a:t>
            </a:r>
            <a:r>
              <a:rPr lang="en-US" i="1" dirty="0"/>
              <a:t>P</a:t>
            </a:r>
            <a:r>
              <a:rPr lang="en-US" i="1" baseline="-25000" dirty="0"/>
              <a:t>B </a:t>
            </a:r>
            <a:r>
              <a:rPr lang="en-US" dirty="0"/>
              <a:t>; </a:t>
            </a:r>
            <a:r>
              <a:rPr lang="en-US" i="1" dirty="0"/>
              <a:t>P</a:t>
            </a:r>
            <a:r>
              <a:rPr lang="en-US" i="1" baseline="-25000" dirty="0"/>
              <a:t>A</a:t>
            </a:r>
            <a:r>
              <a:rPr lang="en-US" dirty="0"/>
              <a:t>) </a:t>
            </a:r>
            <a:r>
              <a:rPr lang="en-US" dirty="0" smtClean="0"/>
              <a:t> = </a:t>
            </a:r>
            <a:r>
              <a:rPr lang="en-US" i="1" dirty="0" smtClean="0"/>
              <a:t>P</a:t>
            </a:r>
            <a:r>
              <a:rPr lang="en-US" i="1" baseline="-25000" dirty="0" smtClean="0">
                <a:effectLst>
                  <a:outerShdw blurRad="38100" dist="38100" dir="2700000" algn="tl">
                    <a:srgbClr val="C0C0C0"/>
                  </a:outerShdw>
                </a:effectLst>
              </a:rPr>
              <a:t>B </a:t>
            </a:r>
            <a:r>
              <a:rPr lang="en-US" i="1" dirty="0" smtClean="0"/>
              <a:t>P</a:t>
            </a:r>
            <a:r>
              <a:rPr lang="en-US" i="1" baseline="-25000" dirty="0" smtClean="0"/>
              <a:t>A </a:t>
            </a:r>
            <a:r>
              <a:rPr lang="en-US" i="1" dirty="0" smtClean="0"/>
              <a:t>P</a:t>
            </a:r>
            <a:r>
              <a:rPr lang="en-US" i="1" baseline="-25000" dirty="0" smtClean="0"/>
              <a:t>B </a:t>
            </a:r>
            <a:endParaRPr lang="en-US" dirty="0" smtClean="0"/>
          </a:p>
          <a:p>
            <a:pPr algn="l" eaLnBrk="1" hangingPunct="1">
              <a:spcAft>
                <a:spcPts val="1200"/>
              </a:spcAft>
            </a:pPr>
            <a:r>
              <a:rPr lang="en-US" dirty="0" smtClean="0"/>
              <a:t>Basically, it is this operation that explains </a:t>
            </a:r>
          </a:p>
          <a:p>
            <a:pPr lvl="1" algn="l" eaLnBrk="1" hangingPunct="1">
              <a:spcAft>
                <a:spcPts val="200"/>
              </a:spcAft>
              <a:buFont typeface="Symbol" pitchFamily="18" charset="2"/>
              <a:buChar char="-"/>
            </a:pPr>
            <a:r>
              <a:rPr lang="en-US" sz="2000" dirty="0" smtClean="0"/>
              <a:t>Order effects</a:t>
            </a:r>
          </a:p>
          <a:p>
            <a:pPr lvl="1" algn="l" eaLnBrk="1" hangingPunct="1">
              <a:spcAft>
                <a:spcPts val="200"/>
              </a:spcAft>
              <a:buFont typeface="Symbol" pitchFamily="18" charset="2"/>
              <a:buChar char="-"/>
            </a:pPr>
            <a:r>
              <a:rPr lang="en-US" sz="2000" dirty="0" smtClean="0"/>
              <a:t>The disjunction puzzle</a:t>
            </a:r>
          </a:p>
          <a:p>
            <a:pPr lvl="1" algn="l" eaLnBrk="1" hangingPunct="1">
              <a:spcAft>
                <a:spcPts val="200"/>
              </a:spcAft>
              <a:buFont typeface="Symbol" pitchFamily="18" charset="2"/>
              <a:buChar char="-"/>
            </a:pPr>
            <a:r>
              <a:rPr lang="en-US" sz="2000" dirty="0" smtClean="0"/>
              <a:t>Hampton’s membership data</a:t>
            </a:r>
          </a:p>
          <a:p>
            <a:pPr lvl="1" algn="l" eaLnBrk="1" hangingPunct="1">
              <a:spcAft>
                <a:spcPts val="200"/>
              </a:spcAft>
              <a:buFont typeface="Symbol" pitchFamily="18" charset="2"/>
              <a:buChar char="-"/>
            </a:pPr>
            <a:r>
              <a:rPr lang="en-US" sz="2000" dirty="0" smtClean="0"/>
              <a:t>and other puzzles of </a:t>
            </a:r>
            <a:br>
              <a:rPr lang="en-US" sz="2000" dirty="0" smtClean="0"/>
            </a:br>
            <a:r>
              <a:rPr lang="en-US" sz="2000" dirty="0" smtClean="0"/>
              <a:t>bounded rationality</a:t>
            </a:r>
            <a:endParaRPr lang="en-US" dirty="0" smtClean="0"/>
          </a:p>
          <a:p>
            <a:pPr lvl="1" algn="l" eaLnBrk="1" hangingPunct="1">
              <a:spcAft>
                <a:spcPts val="1200"/>
              </a:spcAft>
              <a:buFont typeface="Symbol" pitchFamily="18" charset="2"/>
              <a:buChar char="-"/>
            </a:pPr>
            <a:endParaRPr lang="en-US" dirty="0" smtClean="0"/>
          </a:p>
          <a:p>
            <a:pPr eaLnBrk="1" hangingPunct="1">
              <a:buFontTx/>
              <a:buNone/>
            </a:pPr>
            <a:endParaRPr lang="en-US" dirty="0" smtClean="0"/>
          </a:p>
          <a:p>
            <a:pPr eaLnBrk="1" hangingPunct="1">
              <a:buFontTx/>
              <a:buNone/>
            </a:pPr>
            <a:endParaRPr lang="en-US" dirty="0"/>
          </a:p>
        </p:txBody>
      </p:sp>
    </p:spTree>
    <p:extLst>
      <p:ext uri="{BB962C8B-B14F-4D97-AF65-F5344CB8AC3E}">
        <p14:creationId xmlns:p14="http://schemas.microsoft.com/office/powerpoint/2010/main" val="15977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4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824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24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24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82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2"/>
          <p:cNvSpPr>
            <a:spLocks noGrp="1" noChangeArrowheads="1"/>
          </p:cNvSpPr>
          <p:nvPr>
            <p:ph type="title" idx="4294967295"/>
          </p:nvPr>
        </p:nvSpPr>
        <p:spPr>
          <a:xfrm>
            <a:off x="684213" y="463550"/>
            <a:ext cx="8280400" cy="657225"/>
          </a:xfrm>
        </p:spPr>
        <p:txBody>
          <a:bodyPr lIns="0" tIns="0" rIns="0" bIns="0" anchor="t"/>
          <a:lstStyle/>
          <a:p>
            <a:r>
              <a:rPr lang="en-US" smtClean="0"/>
              <a:t>Conditioned Probabilities</a:t>
            </a:r>
          </a:p>
        </p:txBody>
      </p:sp>
      <p:sp>
        <p:nvSpPr>
          <p:cNvPr id="8197" name="Rectangle 3"/>
          <p:cNvSpPr>
            <a:spLocks noGrp="1" noChangeArrowheads="1"/>
          </p:cNvSpPr>
          <p:nvPr>
            <p:ph type="body" idx="4294967295"/>
          </p:nvPr>
        </p:nvSpPr>
        <p:spPr>
          <a:xfrm>
            <a:off x="684213" y="1638300"/>
            <a:ext cx="7704137" cy="4527550"/>
          </a:xfrm>
        </p:spPr>
        <p:txBody>
          <a:bodyPr lIns="0" tIns="0" rIns="0" bIns="0"/>
          <a:lstStyle/>
          <a:p>
            <a:pPr marL="476250" indent="-476250">
              <a:spcAft>
                <a:spcPct val="25000"/>
              </a:spcAft>
            </a:pPr>
            <a:r>
              <a:rPr lang="en-US" sz="2400" dirty="0" err="1" smtClean="0"/>
              <a:t>Prob</a:t>
            </a:r>
            <a:r>
              <a:rPr lang="en-US" sz="2400" dirty="0" smtClean="0"/>
              <a:t>(</a:t>
            </a:r>
            <a:r>
              <a:rPr lang="en-US" sz="2400" i="1" dirty="0" smtClean="0"/>
              <a:t>A</a:t>
            </a:r>
            <a:r>
              <a:rPr lang="en-US" sz="2400" dirty="0" smtClean="0"/>
              <a:t>|</a:t>
            </a:r>
            <a:r>
              <a:rPr lang="en-US" sz="2400" i="1" dirty="0" smtClean="0"/>
              <a:t>C</a:t>
            </a:r>
            <a:r>
              <a:rPr lang="en-US" sz="2400" dirty="0" smtClean="0"/>
              <a:t>) = </a:t>
            </a:r>
            <a:r>
              <a:rPr lang="en-US" sz="2400" dirty="0" err="1" smtClean="0"/>
              <a:t>Prob</a:t>
            </a:r>
            <a:r>
              <a:rPr lang="en-US" sz="2400" dirty="0" smtClean="0"/>
              <a:t>(</a:t>
            </a:r>
            <a:r>
              <a:rPr lang="en-US" sz="2400" i="1" dirty="0" smtClean="0"/>
              <a:t>CA</a:t>
            </a:r>
            <a:r>
              <a:rPr lang="en-US" sz="2400" dirty="0" smtClean="0"/>
              <a:t>)/</a:t>
            </a:r>
            <a:r>
              <a:rPr lang="en-US" sz="2400" dirty="0" err="1" smtClean="0"/>
              <a:t>Prob</a:t>
            </a:r>
            <a:r>
              <a:rPr lang="en-US" sz="2400" dirty="0" smtClean="0"/>
              <a:t>(</a:t>
            </a:r>
            <a:r>
              <a:rPr lang="en-US" sz="2400" i="1" dirty="0" smtClean="0"/>
              <a:t>C</a:t>
            </a:r>
            <a:r>
              <a:rPr lang="en-US" sz="2400" dirty="0" smtClean="0"/>
              <a:t>)   (Classical)</a:t>
            </a:r>
          </a:p>
          <a:p>
            <a:pPr marL="476250" indent="-476250">
              <a:spcAft>
                <a:spcPct val="25000"/>
              </a:spcAft>
            </a:pPr>
            <a:r>
              <a:rPr lang="en-US" sz="2400" dirty="0" err="1" smtClean="0">
                <a:sym typeface="Symbol" pitchFamily="18" charset="2"/>
              </a:rPr>
              <a:t>Prob</a:t>
            </a:r>
            <a:r>
              <a:rPr lang="en-US" sz="2400" dirty="0" smtClean="0"/>
              <a:t>(</a:t>
            </a:r>
            <a:r>
              <a:rPr lang="en-US" sz="2400" i="1" dirty="0" smtClean="0"/>
              <a:t>A</a:t>
            </a:r>
            <a:r>
              <a:rPr lang="en-US" sz="2400" dirty="0" smtClean="0"/>
              <a:t>|</a:t>
            </a:r>
            <a:r>
              <a:rPr lang="en-US" sz="2400" i="1" dirty="0" smtClean="0"/>
              <a:t>C</a:t>
            </a:r>
            <a:r>
              <a:rPr lang="en-US" sz="2400" dirty="0" smtClean="0"/>
              <a:t>) = </a:t>
            </a:r>
            <a:r>
              <a:rPr lang="en-US" sz="2400" dirty="0" err="1" smtClean="0">
                <a:sym typeface="Symbol" pitchFamily="18" charset="2"/>
              </a:rPr>
              <a:t>Prob</a:t>
            </a:r>
            <a:r>
              <a:rPr lang="en-US" sz="2400" dirty="0" smtClean="0"/>
              <a:t>(</a:t>
            </a:r>
            <a:r>
              <a:rPr lang="en-US" sz="2400" i="1" dirty="0" smtClean="0"/>
              <a:t>CAC</a:t>
            </a:r>
            <a:r>
              <a:rPr lang="en-US" sz="2400" dirty="0" smtClean="0"/>
              <a:t>)/</a:t>
            </a:r>
            <a:r>
              <a:rPr lang="en-US" sz="2400" dirty="0" err="1" smtClean="0">
                <a:sym typeface="Symbol" pitchFamily="18" charset="2"/>
              </a:rPr>
              <a:t>Prob</a:t>
            </a:r>
            <a:r>
              <a:rPr lang="en-US" sz="2400" dirty="0" smtClean="0"/>
              <a:t>(</a:t>
            </a:r>
            <a:r>
              <a:rPr lang="en-US" sz="2400" i="1" dirty="0" smtClean="0"/>
              <a:t>C</a:t>
            </a:r>
            <a:r>
              <a:rPr lang="en-US" sz="2400" dirty="0" smtClean="0"/>
              <a:t>)</a:t>
            </a:r>
            <a:r>
              <a:rPr lang="en-US" sz="2400" dirty="0" smtClean="0">
                <a:sym typeface="Symbol" pitchFamily="18" charset="2"/>
              </a:rPr>
              <a:t> (Quantum Case, cf. </a:t>
            </a:r>
            <a:r>
              <a:rPr lang="en-US" sz="2400" dirty="0" err="1" smtClean="0">
                <a:sym typeface="Symbol" pitchFamily="18" charset="2"/>
              </a:rPr>
              <a:t>Gerd</a:t>
            </a:r>
            <a:r>
              <a:rPr lang="en-US" sz="2400" dirty="0" smtClean="0">
                <a:sym typeface="Symbol" pitchFamily="18" charset="2"/>
              </a:rPr>
              <a:t> </a:t>
            </a:r>
            <a:r>
              <a:rPr lang="en-US" sz="2400" dirty="0" err="1" smtClean="0">
                <a:sym typeface="Symbol" pitchFamily="18" charset="2"/>
              </a:rPr>
              <a:t>Niestegge</a:t>
            </a:r>
            <a:r>
              <a:rPr lang="en-US" sz="2400" dirty="0" smtClean="0">
                <a:sym typeface="Symbol" pitchFamily="18" charset="2"/>
              </a:rPr>
              <a:t>, generalizing </a:t>
            </a:r>
            <a:r>
              <a:rPr lang="en-US" sz="2400" dirty="0" err="1" smtClean="0">
                <a:sym typeface="Symbol" pitchFamily="18" charset="2"/>
              </a:rPr>
              <a:t>Lüders</a:t>
            </a:r>
            <a:r>
              <a:rPr lang="en-US" sz="2400" dirty="0" smtClean="0">
                <a:sym typeface="Symbol" pitchFamily="18" charset="2"/>
              </a:rPr>
              <a:t>’ rule)</a:t>
            </a:r>
          </a:p>
          <a:p>
            <a:pPr marL="476250" indent="-476250" algn="just">
              <a:spcAft>
                <a:spcPct val="25000"/>
              </a:spcAft>
            </a:pPr>
            <a:r>
              <a:rPr lang="en-US" sz="2400" dirty="0" smtClean="0">
                <a:sym typeface="Symbol" pitchFamily="18" charset="2"/>
              </a:rPr>
              <a:t>If the operators commute, </a:t>
            </a:r>
            <a:r>
              <a:rPr lang="en-US" sz="2400" dirty="0" err="1" smtClean="0">
                <a:sym typeface="Symbol" pitchFamily="18" charset="2"/>
              </a:rPr>
              <a:t>Niestegge’s</a:t>
            </a:r>
            <a:r>
              <a:rPr lang="en-US" sz="2400" dirty="0" smtClean="0">
                <a:sym typeface="Symbol" pitchFamily="18" charset="2"/>
              </a:rPr>
              <a:t> definition reduces to classical probabilities: </a:t>
            </a:r>
            <a:r>
              <a:rPr lang="en-US" sz="2400" i="1" dirty="0" smtClean="0">
                <a:sym typeface="Symbol" pitchFamily="18" charset="2"/>
              </a:rPr>
              <a:t>CAC = CCA = CA</a:t>
            </a:r>
            <a:endParaRPr lang="en-US" sz="2400" i="1" dirty="0" smtClean="0"/>
          </a:p>
          <a:p>
            <a:pPr marL="476250" indent="-476250" algn="just">
              <a:spcAft>
                <a:spcPct val="25000"/>
              </a:spcAft>
            </a:pPr>
            <a:r>
              <a:rPr lang="en-US" sz="2400" dirty="0" smtClean="0"/>
              <a:t>Interferences</a:t>
            </a:r>
          </a:p>
          <a:p>
            <a:pPr marL="876300" lvl="1" indent="-476250" algn="just">
              <a:spcAft>
                <a:spcPct val="25000"/>
              </a:spcAft>
            </a:pPr>
            <a:r>
              <a:rPr lang="en-US" i="1" dirty="0"/>
              <a:t>A</a:t>
            </a:r>
            <a:r>
              <a:rPr lang="en-US" dirty="0"/>
              <a:t> = </a:t>
            </a:r>
            <a:r>
              <a:rPr lang="en-US" i="1" dirty="0" smtClean="0">
                <a:sym typeface="Symbol" pitchFamily="18" charset="2"/>
              </a:rPr>
              <a:t>C A </a:t>
            </a:r>
            <a:r>
              <a:rPr lang="en-GB" dirty="0" smtClean="0">
                <a:sym typeface="Symbol" pitchFamily="18" charset="2"/>
              </a:rPr>
              <a:t>+</a:t>
            </a:r>
            <a:r>
              <a:rPr lang="en-GB" b="1" dirty="0" smtClean="0">
                <a:sym typeface="Symbol" pitchFamily="18" charset="2"/>
              </a:rPr>
              <a:t> </a:t>
            </a:r>
            <a:r>
              <a:rPr lang="en-US" i="1" dirty="0" smtClean="0">
                <a:sym typeface="Symbol" pitchFamily="18" charset="2"/>
              </a:rPr>
              <a:t>C</a:t>
            </a:r>
            <a:r>
              <a:rPr lang="en-GB" b="1" baseline="30000" dirty="0" smtClean="0">
                <a:sym typeface="Symbol" pitchFamily="18" charset="2"/>
              </a:rPr>
              <a:t> </a:t>
            </a:r>
            <a:r>
              <a:rPr lang="en-US" i="1" dirty="0" smtClean="0">
                <a:sym typeface="Symbol" pitchFamily="18" charset="2"/>
              </a:rPr>
              <a:t>A  </a:t>
            </a:r>
            <a:r>
              <a:rPr lang="en-US" dirty="0" smtClean="0">
                <a:sym typeface="Symbol" pitchFamily="18" charset="2"/>
              </a:rPr>
              <a:t>(classical, no interference)</a:t>
            </a:r>
          </a:p>
          <a:p>
            <a:pPr marL="876300" lvl="1" indent="-476250">
              <a:spcAft>
                <a:spcPct val="25000"/>
              </a:spcAft>
            </a:pPr>
            <a:r>
              <a:rPr lang="en-US" i="1" dirty="0" smtClean="0"/>
              <a:t>A</a:t>
            </a:r>
            <a:r>
              <a:rPr lang="en-US" dirty="0" smtClean="0"/>
              <a:t> </a:t>
            </a:r>
            <a:r>
              <a:rPr lang="en-US" dirty="0"/>
              <a:t>= </a:t>
            </a:r>
            <a:r>
              <a:rPr lang="en-US" i="1" dirty="0">
                <a:sym typeface="Symbol" pitchFamily="18" charset="2"/>
              </a:rPr>
              <a:t>CAC</a:t>
            </a:r>
            <a:r>
              <a:rPr lang="en-GB" b="1" baseline="30000" dirty="0">
                <a:sym typeface="Symbol" pitchFamily="18" charset="2"/>
              </a:rPr>
              <a:t> </a:t>
            </a:r>
            <a:r>
              <a:rPr lang="en-GB" dirty="0">
                <a:sym typeface="Symbol" pitchFamily="18" charset="2"/>
              </a:rPr>
              <a:t>+</a:t>
            </a:r>
            <a:r>
              <a:rPr lang="en-GB" b="1" dirty="0">
                <a:sym typeface="Symbol" pitchFamily="18" charset="2"/>
              </a:rPr>
              <a:t> </a:t>
            </a:r>
            <a:r>
              <a:rPr lang="en-US" i="1" dirty="0">
                <a:sym typeface="Symbol" pitchFamily="18" charset="2"/>
              </a:rPr>
              <a:t>C</a:t>
            </a:r>
            <a:r>
              <a:rPr lang="en-GB" b="1" baseline="30000" dirty="0">
                <a:sym typeface="Symbol" pitchFamily="18" charset="2"/>
              </a:rPr>
              <a:t></a:t>
            </a:r>
            <a:r>
              <a:rPr lang="en-US" i="1" dirty="0">
                <a:sym typeface="Symbol" pitchFamily="18" charset="2"/>
              </a:rPr>
              <a:t>AC</a:t>
            </a:r>
            <a:r>
              <a:rPr lang="en-GB" b="1" baseline="30000" dirty="0">
                <a:sym typeface="Symbol" pitchFamily="18" charset="2"/>
              </a:rPr>
              <a:t> </a:t>
            </a:r>
            <a:r>
              <a:rPr lang="en-GB" dirty="0">
                <a:sym typeface="Symbol" pitchFamily="18" charset="2"/>
              </a:rPr>
              <a:t>+</a:t>
            </a:r>
            <a:r>
              <a:rPr lang="en-GB" b="1" dirty="0">
                <a:sym typeface="Symbol" pitchFamily="18" charset="2"/>
              </a:rPr>
              <a:t> </a:t>
            </a:r>
            <a:r>
              <a:rPr lang="en-US" i="1" dirty="0">
                <a:solidFill>
                  <a:schemeClr val="accent2"/>
                </a:solidFill>
                <a:sym typeface="Symbol" pitchFamily="18" charset="2"/>
              </a:rPr>
              <a:t>CAC</a:t>
            </a:r>
            <a:r>
              <a:rPr lang="en-GB" b="1" baseline="30000" dirty="0">
                <a:solidFill>
                  <a:schemeClr val="accent2"/>
                </a:solidFill>
                <a:sym typeface="Symbol" pitchFamily="18" charset="2"/>
              </a:rPr>
              <a:t> </a:t>
            </a:r>
            <a:r>
              <a:rPr lang="en-GB" dirty="0">
                <a:solidFill>
                  <a:schemeClr val="accent2"/>
                </a:solidFill>
                <a:sym typeface="Symbol" pitchFamily="18" charset="2"/>
              </a:rPr>
              <a:t>+</a:t>
            </a:r>
            <a:r>
              <a:rPr lang="en-US" i="1" dirty="0">
                <a:solidFill>
                  <a:schemeClr val="accent2"/>
                </a:solidFill>
                <a:sym typeface="Symbol" pitchFamily="18" charset="2"/>
              </a:rPr>
              <a:t> C</a:t>
            </a:r>
            <a:r>
              <a:rPr lang="en-GB" b="1" baseline="30000" dirty="0">
                <a:solidFill>
                  <a:schemeClr val="accent2"/>
                </a:solidFill>
                <a:sym typeface="Symbol" pitchFamily="18" charset="2"/>
              </a:rPr>
              <a:t> </a:t>
            </a:r>
            <a:r>
              <a:rPr lang="en-US" i="1" dirty="0" smtClean="0">
                <a:solidFill>
                  <a:schemeClr val="accent2"/>
                </a:solidFill>
                <a:sym typeface="Symbol" pitchFamily="18" charset="2"/>
              </a:rPr>
              <a:t>AC    </a:t>
            </a:r>
            <a:br>
              <a:rPr lang="en-US" i="1" dirty="0" smtClean="0">
                <a:solidFill>
                  <a:schemeClr val="accent2"/>
                </a:solidFill>
                <a:sym typeface="Symbol" pitchFamily="18" charset="2"/>
              </a:rPr>
            </a:br>
            <a:r>
              <a:rPr lang="en-US" i="1" dirty="0" smtClean="0">
                <a:solidFill>
                  <a:schemeClr val="accent2"/>
                </a:solidFill>
                <a:sym typeface="Symbol" pitchFamily="18" charset="2"/>
              </a:rPr>
              <a:t>			    </a:t>
            </a:r>
            <a:r>
              <a:rPr lang="en-US" dirty="0" smtClean="0">
                <a:solidFill>
                  <a:schemeClr val="accent2"/>
                </a:solidFill>
                <a:sym typeface="Symbol" pitchFamily="18" charset="2"/>
              </a:rPr>
              <a:t>(interference terms)</a:t>
            </a:r>
            <a:endParaRPr lang="en-US" dirty="0">
              <a:solidFill>
                <a:schemeClr val="accent2"/>
              </a:solidFill>
              <a:sym typeface="Symbol" pitchFamily="18" charset="2"/>
            </a:endParaRPr>
          </a:p>
          <a:p>
            <a:pPr marL="476250" indent="-476250" algn="just">
              <a:spcAft>
                <a:spcPct val="25000"/>
              </a:spcAft>
            </a:pPr>
            <a:endParaRPr lang="en-US" sz="2400" dirty="0" smtClean="0"/>
          </a:p>
        </p:txBody>
      </p:sp>
      <p:sp>
        <p:nvSpPr>
          <p:cNvPr id="247815" name="Rectangle 5"/>
          <p:cNvSpPr txBox="1">
            <a:spLocks noGrp="1" noChangeArrowheads="1"/>
          </p:cNvSpPr>
          <p:nvPr/>
        </p:nvSpPr>
        <p:spPr bwMode="auto">
          <a:xfrm>
            <a:off x="-366713" y="6524625"/>
            <a:ext cx="24463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buFontTx/>
              <a:buNone/>
            </a:pPr>
            <a:r>
              <a:rPr lang="de-DE" sz="1400"/>
              <a:t>Reinhard Blutner</a:t>
            </a:r>
          </a:p>
        </p:txBody>
      </p:sp>
      <p:sp>
        <p:nvSpPr>
          <p:cNvPr id="247816"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7B61D98A-660D-408F-B4BB-C7C15765B82D}" type="slidenum">
              <a:rPr lang="en-US" sz="1400"/>
              <a:pPr algn="r">
                <a:buFontTx/>
                <a:buNone/>
              </a:pPr>
              <a:t>27</a:t>
            </a:fld>
            <a:endParaRPr lang="en-US" sz="1400"/>
          </a:p>
        </p:txBody>
      </p:sp>
    </p:spTree>
    <p:extLst>
      <p:ext uri="{BB962C8B-B14F-4D97-AF65-F5344CB8AC3E}">
        <p14:creationId xmlns:p14="http://schemas.microsoft.com/office/powerpoint/2010/main" val="12359444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2"/>
          <p:cNvSpPr>
            <a:spLocks noGrp="1" noChangeArrowheads="1"/>
          </p:cNvSpPr>
          <p:nvPr>
            <p:ph type="title" idx="4294967295"/>
          </p:nvPr>
        </p:nvSpPr>
        <p:spPr>
          <a:xfrm>
            <a:off x="684213" y="584200"/>
            <a:ext cx="7934325" cy="657225"/>
          </a:xfrm>
        </p:spPr>
        <p:txBody>
          <a:bodyPr lIns="0" tIns="0" rIns="0" bIns="0" anchor="t"/>
          <a:lstStyle/>
          <a:p>
            <a:r>
              <a:rPr lang="en-US" dirty="0" smtClean="0"/>
              <a:t>Interference Effects</a:t>
            </a:r>
          </a:p>
        </p:txBody>
      </p:sp>
      <p:sp>
        <p:nvSpPr>
          <p:cNvPr id="8197" name="Rectangle 3"/>
          <p:cNvSpPr>
            <a:spLocks noGrp="1" noChangeArrowheads="1"/>
          </p:cNvSpPr>
          <p:nvPr>
            <p:ph type="body" idx="4294967295"/>
          </p:nvPr>
        </p:nvSpPr>
        <p:spPr>
          <a:xfrm>
            <a:off x="611188" y="1668463"/>
            <a:ext cx="8199437" cy="4568825"/>
          </a:xfrm>
        </p:spPr>
        <p:txBody>
          <a:bodyPr lIns="0" tIns="0" rIns="0" bIns="0"/>
          <a:lstStyle/>
          <a:p>
            <a:pPr>
              <a:spcAft>
                <a:spcPct val="25000"/>
              </a:spcAft>
            </a:pPr>
            <a:r>
              <a:rPr lang="en-US" sz="2400" dirty="0" smtClean="0">
                <a:solidFill>
                  <a:srgbClr val="000099"/>
                </a:solidFill>
              </a:rPr>
              <a:t>Classical</a:t>
            </a:r>
            <a:r>
              <a:rPr lang="en-US" sz="2400" dirty="0" smtClean="0"/>
              <a:t>:  </a:t>
            </a:r>
          </a:p>
          <a:p>
            <a:pPr>
              <a:spcAft>
                <a:spcPct val="25000"/>
              </a:spcAft>
              <a:buFontTx/>
              <a:buNone/>
            </a:pPr>
            <a:r>
              <a:rPr lang="en-US" sz="2400" dirty="0" smtClean="0"/>
              <a:t>	</a:t>
            </a:r>
            <a:r>
              <a:rPr lang="en-US" sz="2400" dirty="0" err="1" smtClean="0"/>
              <a:t>Prob</a:t>
            </a:r>
            <a:r>
              <a:rPr lang="en-US" sz="2400" dirty="0" smtClean="0"/>
              <a:t>(</a:t>
            </a:r>
            <a:r>
              <a:rPr lang="en-US" sz="2400" i="1" dirty="0" smtClean="0"/>
              <a:t>A</a:t>
            </a:r>
            <a:r>
              <a:rPr lang="en-US" sz="2400" dirty="0" smtClean="0"/>
              <a:t>) = </a:t>
            </a:r>
            <a:r>
              <a:rPr lang="en-US" sz="2400" dirty="0" err="1" smtClean="0"/>
              <a:t>Prob</a:t>
            </a:r>
            <a:r>
              <a:rPr lang="en-US" sz="2400" dirty="0" smtClean="0"/>
              <a:t>(</a:t>
            </a:r>
            <a:r>
              <a:rPr lang="en-US" sz="2400" i="1" dirty="0" smtClean="0"/>
              <a:t>A</a:t>
            </a:r>
            <a:r>
              <a:rPr lang="en-US" sz="2400" dirty="0" smtClean="0"/>
              <a:t>|</a:t>
            </a:r>
            <a:r>
              <a:rPr lang="en-US" sz="2400" i="1" dirty="0" smtClean="0"/>
              <a:t>C</a:t>
            </a:r>
            <a:r>
              <a:rPr lang="en-US" sz="2400" dirty="0" smtClean="0"/>
              <a:t>) </a:t>
            </a:r>
            <a:r>
              <a:rPr lang="en-US" sz="2400" dirty="0" err="1" smtClean="0"/>
              <a:t>Prob</a:t>
            </a:r>
            <a:r>
              <a:rPr lang="en-US" sz="2400" dirty="0" smtClean="0"/>
              <a:t>(</a:t>
            </a:r>
            <a:r>
              <a:rPr lang="en-US" sz="2400" i="1" dirty="0" smtClean="0"/>
              <a:t>C</a:t>
            </a:r>
            <a:r>
              <a:rPr lang="en-US" sz="2400" dirty="0" smtClean="0"/>
              <a:t>) + </a:t>
            </a:r>
            <a:r>
              <a:rPr lang="en-US" sz="2400" dirty="0" err="1" smtClean="0"/>
              <a:t>Prob</a:t>
            </a:r>
            <a:r>
              <a:rPr lang="en-US" sz="2400" dirty="0" smtClean="0"/>
              <a:t>(</a:t>
            </a:r>
            <a:r>
              <a:rPr lang="en-US" sz="2400" i="1" dirty="0" smtClean="0"/>
              <a:t>A</a:t>
            </a:r>
            <a:r>
              <a:rPr lang="en-US" sz="2400" dirty="0" smtClean="0"/>
              <a:t>|</a:t>
            </a:r>
            <a:r>
              <a:rPr lang="en-US" sz="2400" dirty="0" smtClean="0">
                <a:sym typeface="Symbol" pitchFamily="18" charset="2"/>
              </a:rPr>
              <a:t></a:t>
            </a:r>
            <a:r>
              <a:rPr lang="en-US" sz="2400" i="1" dirty="0" smtClean="0">
                <a:sym typeface="Symbol" pitchFamily="18" charset="2"/>
              </a:rPr>
              <a:t>C</a:t>
            </a:r>
            <a:r>
              <a:rPr lang="en-US" sz="2400" dirty="0" smtClean="0">
                <a:sym typeface="Symbol" pitchFamily="18" charset="2"/>
              </a:rPr>
              <a:t>) </a:t>
            </a:r>
            <a:r>
              <a:rPr lang="en-US" sz="2400" dirty="0" err="1" smtClean="0">
                <a:sym typeface="Symbol" pitchFamily="18" charset="2"/>
              </a:rPr>
              <a:t>Prob</a:t>
            </a:r>
            <a:r>
              <a:rPr lang="en-US" sz="2400" dirty="0" smtClean="0">
                <a:sym typeface="Symbol" pitchFamily="18" charset="2"/>
              </a:rPr>
              <a:t>(</a:t>
            </a:r>
            <a:r>
              <a:rPr lang="en-US" sz="2400" i="1" dirty="0" smtClean="0">
                <a:sym typeface="Symbol" pitchFamily="18" charset="2"/>
              </a:rPr>
              <a:t>C</a:t>
            </a:r>
            <a:r>
              <a:rPr lang="en-US" sz="2400" dirty="0" smtClean="0">
                <a:sym typeface="Symbol" pitchFamily="18" charset="2"/>
              </a:rPr>
              <a:t>)</a:t>
            </a:r>
            <a:endParaRPr lang="en-US" sz="2400" dirty="0" smtClean="0"/>
          </a:p>
          <a:p>
            <a:pPr algn="l">
              <a:spcAft>
                <a:spcPct val="25000"/>
              </a:spcAft>
            </a:pPr>
            <a:r>
              <a:rPr lang="en-US" sz="2400" dirty="0" smtClean="0">
                <a:solidFill>
                  <a:srgbClr val="000099"/>
                </a:solidFill>
              </a:rPr>
              <a:t>Quantum</a:t>
            </a:r>
            <a:r>
              <a:rPr lang="en-US" sz="2400" dirty="0" smtClean="0"/>
              <a:t>: </a:t>
            </a:r>
          </a:p>
          <a:p>
            <a:pPr>
              <a:spcAft>
                <a:spcPct val="25000"/>
              </a:spcAft>
              <a:buNone/>
            </a:pPr>
            <a:r>
              <a:rPr lang="en-US" sz="2400" dirty="0" smtClean="0">
                <a:sym typeface="Symbol" pitchFamily="18" charset="2"/>
              </a:rPr>
              <a:t>	</a:t>
            </a:r>
            <a:r>
              <a:rPr lang="en-US" sz="2400" dirty="0" err="1" smtClean="0">
                <a:sym typeface="Symbol" pitchFamily="18" charset="2"/>
              </a:rPr>
              <a:t>Prob</a:t>
            </a:r>
            <a:r>
              <a:rPr lang="en-US" sz="2400" dirty="0" smtClean="0"/>
              <a:t>(</a:t>
            </a:r>
            <a:r>
              <a:rPr lang="en-US" sz="2400" i="1" dirty="0" smtClean="0"/>
              <a:t>A</a:t>
            </a:r>
            <a:r>
              <a:rPr lang="en-US" sz="2400" dirty="0" smtClean="0"/>
              <a:t>) </a:t>
            </a:r>
            <a:r>
              <a:rPr lang="en-US" sz="2400" i="1" dirty="0" smtClean="0">
                <a:sym typeface="Symbol" pitchFamily="18" charset="2"/>
              </a:rPr>
              <a:t>=</a:t>
            </a:r>
            <a:r>
              <a:rPr lang="en-US" sz="2400" dirty="0" smtClean="0">
                <a:sym typeface="Symbol" pitchFamily="18" charset="2"/>
              </a:rPr>
              <a:t> </a:t>
            </a:r>
            <a:r>
              <a:rPr lang="en-US" sz="2400" dirty="0" err="1" smtClean="0">
                <a:sym typeface="Symbol" pitchFamily="18" charset="2"/>
              </a:rPr>
              <a:t>Prob</a:t>
            </a:r>
            <a:r>
              <a:rPr lang="en-US" sz="2400" dirty="0" smtClean="0"/>
              <a:t>(</a:t>
            </a:r>
            <a:r>
              <a:rPr lang="en-US" sz="2400" i="1" dirty="0" smtClean="0"/>
              <a:t>A</a:t>
            </a:r>
            <a:r>
              <a:rPr lang="en-US" sz="2400" dirty="0" smtClean="0"/>
              <a:t>|</a:t>
            </a:r>
            <a:r>
              <a:rPr lang="en-US" sz="2400" i="1" dirty="0" smtClean="0">
                <a:sym typeface="Symbol" pitchFamily="18" charset="2"/>
              </a:rPr>
              <a:t>C</a:t>
            </a:r>
            <a:r>
              <a:rPr lang="en-US" sz="2400" dirty="0" smtClean="0"/>
              <a:t>) </a:t>
            </a:r>
            <a:r>
              <a:rPr lang="en-US" sz="2400" dirty="0" err="1">
                <a:sym typeface="Symbol" pitchFamily="18" charset="2"/>
              </a:rPr>
              <a:t>Prob</a:t>
            </a:r>
            <a:r>
              <a:rPr lang="en-US" sz="2400" dirty="0" smtClean="0"/>
              <a:t>(</a:t>
            </a:r>
            <a:r>
              <a:rPr lang="en-US" sz="2400" i="1" dirty="0" smtClean="0"/>
              <a:t>C</a:t>
            </a:r>
            <a:r>
              <a:rPr lang="en-US" sz="2400" dirty="0" smtClean="0"/>
              <a:t>) + </a:t>
            </a:r>
            <a:r>
              <a:rPr lang="en-US" sz="2400" dirty="0" err="1" smtClean="0">
                <a:sym typeface="Symbol" pitchFamily="18" charset="2"/>
              </a:rPr>
              <a:t>Prob</a:t>
            </a:r>
            <a:r>
              <a:rPr lang="en-US" sz="2400" dirty="0" smtClean="0"/>
              <a:t>(</a:t>
            </a:r>
            <a:r>
              <a:rPr lang="en-US" sz="2400" i="1" dirty="0" smtClean="0"/>
              <a:t>A</a:t>
            </a:r>
            <a:r>
              <a:rPr lang="en-US" sz="2400" dirty="0" smtClean="0"/>
              <a:t>|</a:t>
            </a:r>
            <a:r>
              <a:rPr lang="en-US" sz="2400" i="1" dirty="0" smtClean="0">
                <a:sym typeface="Symbol" pitchFamily="18" charset="2"/>
              </a:rPr>
              <a:t>C</a:t>
            </a:r>
            <a:r>
              <a:rPr lang="en-GB" sz="2400" b="1" baseline="30000" dirty="0" smtClean="0">
                <a:sym typeface="Symbol" pitchFamily="18" charset="2"/>
              </a:rPr>
              <a:t></a:t>
            </a:r>
            <a:r>
              <a:rPr lang="en-US" sz="2400" dirty="0" smtClean="0"/>
              <a:t>) </a:t>
            </a:r>
            <a:r>
              <a:rPr lang="en-US" sz="2400" dirty="0" err="1">
                <a:sym typeface="Symbol" pitchFamily="18" charset="2"/>
              </a:rPr>
              <a:t>Prob</a:t>
            </a:r>
            <a:r>
              <a:rPr lang="en-US" sz="2400" dirty="0" smtClean="0"/>
              <a:t>(</a:t>
            </a:r>
            <a:r>
              <a:rPr lang="en-US" sz="2400" i="1" dirty="0" smtClean="0">
                <a:sym typeface="Symbol" pitchFamily="18" charset="2"/>
              </a:rPr>
              <a:t>C</a:t>
            </a:r>
            <a:r>
              <a:rPr lang="en-GB" sz="2400" b="1" baseline="30000" dirty="0" smtClean="0">
                <a:sym typeface="Symbol" pitchFamily="18" charset="2"/>
              </a:rPr>
              <a:t></a:t>
            </a:r>
            <a:r>
              <a:rPr lang="en-US" sz="2400" dirty="0" smtClean="0"/>
              <a:t>) + </a:t>
            </a:r>
            <a:r>
              <a:rPr lang="en-US" sz="2400" dirty="0" smtClean="0">
                <a:solidFill>
                  <a:schemeClr val="accent2"/>
                </a:solidFill>
                <a:sym typeface="Symbol" pitchFamily="18" charset="2"/>
              </a:rPr>
              <a:t>(</a:t>
            </a:r>
            <a:r>
              <a:rPr lang="en-US" sz="2400" i="1" dirty="0" smtClean="0">
                <a:solidFill>
                  <a:schemeClr val="accent2"/>
                </a:solidFill>
                <a:sym typeface="Symbol" pitchFamily="18" charset="2"/>
              </a:rPr>
              <a:t>C</a:t>
            </a:r>
            <a:r>
              <a:rPr lang="en-US" sz="2400" dirty="0" smtClean="0">
                <a:solidFill>
                  <a:schemeClr val="accent2"/>
                </a:solidFill>
                <a:sym typeface="Symbol" pitchFamily="18" charset="2"/>
              </a:rPr>
              <a:t>, </a:t>
            </a:r>
            <a:r>
              <a:rPr lang="en-US" sz="2400" i="1" dirty="0" smtClean="0">
                <a:solidFill>
                  <a:schemeClr val="accent2"/>
                </a:solidFill>
                <a:sym typeface="Symbol" pitchFamily="18" charset="2"/>
              </a:rPr>
              <a:t>A</a:t>
            </a:r>
            <a:r>
              <a:rPr lang="en-US" sz="2400" dirty="0" smtClean="0">
                <a:solidFill>
                  <a:schemeClr val="accent2"/>
                </a:solidFill>
                <a:sym typeface="Symbol" pitchFamily="18" charset="2"/>
              </a:rPr>
              <a:t>), </a:t>
            </a:r>
          </a:p>
          <a:p>
            <a:pPr>
              <a:spcAft>
                <a:spcPct val="25000"/>
              </a:spcAft>
              <a:buNone/>
            </a:pPr>
            <a:r>
              <a:rPr lang="en-US" sz="2400" dirty="0">
                <a:solidFill>
                  <a:schemeClr val="accent2"/>
                </a:solidFill>
                <a:sym typeface="Symbol" pitchFamily="18" charset="2"/>
              </a:rPr>
              <a:t>	</a:t>
            </a:r>
            <a:r>
              <a:rPr lang="en-US" sz="2400" dirty="0" smtClean="0"/>
              <a:t>where </a:t>
            </a:r>
            <a:r>
              <a:rPr lang="en-US" sz="2400" dirty="0" smtClean="0">
                <a:solidFill>
                  <a:schemeClr val="accent2"/>
                </a:solidFill>
                <a:sym typeface="Symbol" pitchFamily="18" charset="2"/>
              </a:rPr>
              <a:t>(</a:t>
            </a:r>
            <a:r>
              <a:rPr lang="en-US" sz="2400" i="1" dirty="0" smtClean="0">
                <a:solidFill>
                  <a:schemeClr val="accent2"/>
                </a:solidFill>
                <a:sym typeface="Symbol" pitchFamily="18" charset="2"/>
              </a:rPr>
              <a:t>C</a:t>
            </a:r>
            <a:r>
              <a:rPr lang="en-US" sz="2400" dirty="0" smtClean="0">
                <a:solidFill>
                  <a:schemeClr val="accent2"/>
                </a:solidFill>
                <a:sym typeface="Symbol" pitchFamily="18" charset="2"/>
              </a:rPr>
              <a:t>, </a:t>
            </a:r>
            <a:r>
              <a:rPr lang="en-US" sz="2400" i="1" dirty="0" smtClean="0">
                <a:solidFill>
                  <a:schemeClr val="accent2"/>
                </a:solidFill>
                <a:sym typeface="Symbol" pitchFamily="18" charset="2"/>
              </a:rPr>
              <a:t>A</a:t>
            </a:r>
            <a:r>
              <a:rPr lang="en-US" sz="2400" dirty="0" smtClean="0">
                <a:solidFill>
                  <a:schemeClr val="accent2"/>
                </a:solidFill>
                <a:sym typeface="Symbol" pitchFamily="18" charset="2"/>
              </a:rPr>
              <a:t>) </a:t>
            </a:r>
            <a:r>
              <a:rPr lang="en-GB" sz="2400" dirty="0" smtClean="0">
                <a:solidFill>
                  <a:schemeClr val="accent2"/>
                </a:solidFill>
                <a:sym typeface="Symbol" pitchFamily="18" charset="2"/>
              </a:rPr>
              <a:t>= </a:t>
            </a:r>
            <a:r>
              <a:rPr lang="en-US" sz="2400" dirty="0" err="1" smtClean="0">
                <a:solidFill>
                  <a:schemeClr val="accent2"/>
                </a:solidFill>
                <a:sym typeface="Symbol" pitchFamily="18" charset="2"/>
              </a:rPr>
              <a:t>Prob</a:t>
            </a:r>
            <a:r>
              <a:rPr lang="en-US" sz="2400" dirty="0" smtClean="0">
                <a:solidFill>
                  <a:schemeClr val="accent2"/>
                </a:solidFill>
                <a:sym typeface="Symbol" pitchFamily="18" charset="2"/>
              </a:rPr>
              <a:t>(</a:t>
            </a:r>
            <a:r>
              <a:rPr lang="en-US" sz="2400" i="1" dirty="0" smtClean="0">
                <a:solidFill>
                  <a:schemeClr val="accent2"/>
                </a:solidFill>
                <a:sym typeface="Symbol" pitchFamily="18" charset="2"/>
              </a:rPr>
              <a:t>CAC</a:t>
            </a:r>
            <a:r>
              <a:rPr lang="en-GB" sz="2400" b="1" baseline="30000" dirty="0" smtClean="0">
                <a:solidFill>
                  <a:schemeClr val="accent2"/>
                </a:solidFill>
                <a:sym typeface="Symbol" pitchFamily="18" charset="2"/>
              </a:rPr>
              <a:t> </a:t>
            </a:r>
            <a:r>
              <a:rPr lang="en-GB" sz="2400" dirty="0" smtClean="0">
                <a:solidFill>
                  <a:schemeClr val="accent2"/>
                </a:solidFill>
                <a:sym typeface="Symbol" pitchFamily="18" charset="2"/>
              </a:rPr>
              <a:t>+</a:t>
            </a:r>
            <a:r>
              <a:rPr lang="en-US" sz="2400" i="1" dirty="0" smtClean="0">
                <a:solidFill>
                  <a:schemeClr val="accent2"/>
                </a:solidFill>
                <a:sym typeface="Symbol" pitchFamily="18" charset="2"/>
              </a:rPr>
              <a:t> C</a:t>
            </a:r>
            <a:r>
              <a:rPr lang="en-GB" sz="2400" b="1" baseline="30000" dirty="0" smtClean="0">
                <a:solidFill>
                  <a:schemeClr val="accent2"/>
                </a:solidFill>
                <a:sym typeface="Symbol" pitchFamily="18" charset="2"/>
              </a:rPr>
              <a:t> </a:t>
            </a:r>
            <a:r>
              <a:rPr lang="en-US" sz="2400" i="1" dirty="0" smtClean="0">
                <a:solidFill>
                  <a:schemeClr val="accent2"/>
                </a:solidFill>
                <a:sym typeface="Symbol" pitchFamily="18" charset="2"/>
              </a:rPr>
              <a:t>AC</a:t>
            </a:r>
            <a:r>
              <a:rPr lang="en-GB" sz="2400" dirty="0" smtClean="0">
                <a:solidFill>
                  <a:schemeClr val="accent2"/>
                </a:solidFill>
                <a:sym typeface="Symbol" pitchFamily="18" charset="2"/>
              </a:rPr>
              <a:t>) [Interference Term]</a:t>
            </a:r>
            <a:endParaRPr lang="en-US" sz="2400" dirty="0" smtClean="0">
              <a:solidFill>
                <a:schemeClr val="accent2"/>
              </a:solidFill>
            </a:endParaRPr>
          </a:p>
          <a:p>
            <a:pPr algn="ctr">
              <a:spcAft>
                <a:spcPct val="25000"/>
              </a:spcAft>
              <a:buFontTx/>
              <a:buNone/>
            </a:pPr>
            <a:r>
              <a:rPr lang="en-US" sz="800" dirty="0" smtClean="0"/>
              <a:t>	</a:t>
            </a:r>
          </a:p>
          <a:p>
            <a:pPr algn="ctr">
              <a:spcAft>
                <a:spcPct val="25000"/>
              </a:spcAft>
              <a:buFontTx/>
              <a:buNone/>
            </a:pPr>
            <a:r>
              <a:rPr lang="en-US" sz="2400" b="1" dirty="0" smtClean="0"/>
              <a:t>Proof</a:t>
            </a:r>
          </a:p>
          <a:p>
            <a:pPr algn="ctr">
              <a:spcAft>
                <a:spcPct val="25000"/>
              </a:spcAft>
              <a:buFontTx/>
              <a:buNone/>
            </a:pPr>
            <a:r>
              <a:rPr lang="en-US" sz="2400" dirty="0" smtClean="0"/>
              <a:t> Since </a:t>
            </a:r>
            <a:r>
              <a:rPr lang="en-US" sz="2400" i="1" dirty="0" smtClean="0">
                <a:sym typeface="Symbol" pitchFamily="18" charset="2"/>
              </a:rPr>
              <a:t>C</a:t>
            </a:r>
            <a:r>
              <a:rPr lang="en-US" sz="2400" dirty="0" smtClean="0">
                <a:sym typeface="Symbol" pitchFamily="18" charset="2"/>
              </a:rPr>
              <a:t>+</a:t>
            </a:r>
            <a:r>
              <a:rPr lang="en-US" sz="2400" i="1" dirty="0" smtClean="0">
                <a:sym typeface="Symbol" pitchFamily="18" charset="2"/>
              </a:rPr>
              <a:t>C</a:t>
            </a:r>
            <a:r>
              <a:rPr lang="en-GB" sz="2400" b="1" baseline="30000" dirty="0" smtClean="0">
                <a:sym typeface="Symbol" pitchFamily="18" charset="2"/>
              </a:rPr>
              <a:t></a:t>
            </a:r>
            <a:r>
              <a:rPr lang="en-GB" sz="2400" dirty="0" smtClean="0">
                <a:sym typeface="Symbol" pitchFamily="18" charset="2"/>
              </a:rPr>
              <a:t>= 1, </a:t>
            </a:r>
            <a:r>
              <a:rPr lang="en-US" sz="2400" i="1" dirty="0" smtClean="0">
                <a:sym typeface="Symbol" pitchFamily="18" charset="2"/>
              </a:rPr>
              <a:t>C</a:t>
            </a:r>
            <a:r>
              <a:rPr lang="en-GB" sz="2400" b="1" baseline="30000" dirty="0" smtClean="0">
                <a:sym typeface="Symbol" pitchFamily="18" charset="2"/>
              </a:rPr>
              <a:t></a:t>
            </a:r>
            <a:r>
              <a:rPr lang="en-US" sz="2400" i="1" dirty="0" smtClean="0">
                <a:sym typeface="Symbol" pitchFamily="18" charset="2"/>
              </a:rPr>
              <a:t>C =</a:t>
            </a:r>
            <a:r>
              <a:rPr lang="en-GB" sz="2400" b="1" baseline="30000" dirty="0" smtClean="0">
                <a:sym typeface="Symbol" pitchFamily="18" charset="2"/>
              </a:rPr>
              <a:t> </a:t>
            </a:r>
            <a:r>
              <a:rPr lang="en-US" sz="2400" i="1" dirty="0" smtClean="0">
                <a:sym typeface="Symbol" pitchFamily="18" charset="2"/>
              </a:rPr>
              <a:t>CC</a:t>
            </a:r>
            <a:r>
              <a:rPr lang="en-GB" sz="2400" b="1" baseline="30000" dirty="0" smtClean="0">
                <a:sym typeface="Symbol" pitchFamily="18" charset="2"/>
              </a:rPr>
              <a:t> </a:t>
            </a:r>
            <a:r>
              <a:rPr lang="en-US" sz="2400" i="1" dirty="0" smtClean="0">
                <a:sym typeface="Symbol" pitchFamily="18" charset="2"/>
              </a:rPr>
              <a:t>=</a:t>
            </a:r>
            <a:r>
              <a:rPr lang="en-GB" sz="2400" b="1" baseline="30000" dirty="0" smtClean="0">
                <a:sym typeface="Symbol" pitchFamily="18" charset="2"/>
              </a:rPr>
              <a:t> </a:t>
            </a:r>
            <a:r>
              <a:rPr lang="en-GB" sz="2400" dirty="0" smtClean="0">
                <a:sym typeface="Symbol" pitchFamily="18" charset="2"/>
              </a:rPr>
              <a:t>0, we get</a:t>
            </a:r>
            <a:endParaRPr lang="en-US" sz="2400" dirty="0" smtClean="0"/>
          </a:p>
          <a:p>
            <a:pPr algn="ctr">
              <a:spcAft>
                <a:spcPct val="25000"/>
              </a:spcAft>
              <a:buFontTx/>
              <a:buNone/>
            </a:pPr>
            <a:r>
              <a:rPr lang="en-US" sz="2400" i="1" dirty="0" smtClean="0"/>
              <a:t>A</a:t>
            </a:r>
            <a:r>
              <a:rPr lang="en-US" sz="2400" dirty="0" smtClean="0"/>
              <a:t> = </a:t>
            </a:r>
            <a:r>
              <a:rPr lang="en-US" sz="2400" i="1" dirty="0" smtClean="0">
                <a:sym typeface="Symbol" pitchFamily="18" charset="2"/>
              </a:rPr>
              <a:t>CAC</a:t>
            </a:r>
            <a:r>
              <a:rPr lang="en-GB" sz="2400" b="1" baseline="30000" dirty="0" smtClean="0">
                <a:sym typeface="Symbol" pitchFamily="18" charset="2"/>
              </a:rPr>
              <a:t> </a:t>
            </a:r>
            <a:r>
              <a:rPr lang="en-GB" sz="2400" dirty="0" smtClean="0">
                <a:sym typeface="Symbol" pitchFamily="18" charset="2"/>
              </a:rPr>
              <a:t>+</a:t>
            </a:r>
            <a:r>
              <a:rPr lang="en-GB" sz="2400" b="1" dirty="0" smtClean="0">
                <a:sym typeface="Symbol" pitchFamily="18" charset="2"/>
              </a:rPr>
              <a:t> </a:t>
            </a:r>
            <a:r>
              <a:rPr lang="en-US" sz="2400" i="1" dirty="0" smtClean="0">
                <a:sym typeface="Symbol" pitchFamily="18" charset="2"/>
              </a:rPr>
              <a:t>C</a:t>
            </a:r>
            <a:r>
              <a:rPr lang="en-GB" sz="2400" b="1" baseline="30000" dirty="0" smtClean="0">
                <a:sym typeface="Symbol" pitchFamily="18" charset="2"/>
              </a:rPr>
              <a:t></a:t>
            </a:r>
            <a:r>
              <a:rPr lang="en-US" sz="2400" i="1" dirty="0" smtClean="0">
                <a:sym typeface="Symbol" pitchFamily="18" charset="2"/>
              </a:rPr>
              <a:t>AC</a:t>
            </a:r>
            <a:r>
              <a:rPr lang="en-GB" sz="2400" b="1" baseline="30000" dirty="0" smtClean="0">
                <a:sym typeface="Symbol" pitchFamily="18" charset="2"/>
              </a:rPr>
              <a:t> </a:t>
            </a:r>
            <a:r>
              <a:rPr lang="en-GB" sz="2400" dirty="0" smtClean="0">
                <a:sym typeface="Symbol" pitchFamily="18" charset="2"/>
              </a:rPr>
              <a:t>+</a:t>
            </a:r>
            <a:r>
              <a:rPr lang="en-GB" sz="2400" b="1" dirty="0" smtClean="0">
                <a:sym typeface="Symbol" pitchFamily="18" charset="2"/>
              </a:rPr>
              <a:t> </a:t>
            </a:r>
            <a:r>
              <a:rPr lang="en-US" sz="2400" i="1" dirty="0" smtClean="0">
                <a:solidFill>
                  <a:schemeClr val="accent2"/>
                </a:solidFill>
                <a:sym typeface="Symbol" pitchFamily="18" charset="2"/>
              </a:rPr>
              <a:t>CAC</a:t>
            </a:r>
            <a:r>
              <a:rPr lang="en-GB" sz="2400" b="1" baseline="30000" dirty="0" smtClean="0">
                <a:solidFill>
                  <a:schemeClr val="accent2"/>
                </a:solidFill>
                <a:sym typeface="Symbol" pitchFamily="18" charset="2"/>
              </a:rPr>
              <a:t> </a:t>
            </a:r>
            <a:r>
              <a:rPr lang="en-GB" sz="2400" dirty="0" smtClean="0">
                <a:solidFill>
                  <a:schemeClr val="accent2"/>
                </a:solidFill>
                <a:sym typeface="Symbol" pitchFamily="18" charset="2"/>
              </a:rPr>
              <a:t>+</a:t>
            </a:r>
            <a:r>
              <a:rPr lang="en-US" sz="2400" i="1" dirty="0" smtClean="0">
                <a:solidFill>
                  <a:schemeClr val="accent2"/>
                </a:solidFill>
                <a:sym typeface="Symbol" pitchFamily="18" charset="2"/>
              </a:rPr>
              <a:t> C</a:t>
            </a:r>
            <a:r>
              <a:rPr lang="en-GB" sz="2400" b="1" baseline="30000" dirty="0" smtClean="0">
                <a:solidFill>
                  <a:schemeClr val="accent2"/>
                </a:solidFill>
                <a:sym typeface="Symbol" pitchFamily="18" charset="2"/>
              </a:rPr>
              <a:t> </a:t>
            </a:r>
            <a:r>
              <a:rPr lang="en-US" sz="2400" i="1" dirty="0" smtClean="0">
                <a:solidFill>
                  <a:schemeClr val="accent2"/>
                </a:solidFill>
                <a:sym typeface="Symbol" pitchFamily="18" charset="2"/>
              </a:rPr>
              <a:t>AC</a:t>
            </a:r>
          </a:p>
        </p:txBody>
      </p:sp>
      <p:sp>
        <p:nvSpPr>
          <p:cNvPr id="249863" name="Rectangle 5"/>
          <p:cNvSpPr txBox="1">
            <a:spLocks noGrp="1" noChangeArrowheads="1"/>
          </p:cNvSpPr>
          <p:nvPr/>
        </p:nvSpPr>
        <p:spPr bwMode="auto">
          <a:xfrm>
            <a:off x="-366713" y="6524625"/>
            <a:ext cx="24463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buFontTx/>
              <a:buNone/>
            </a:pPr>
            <a:r>
              <a:rPr lang="de-DE" sz="1400"/>
              <a:t>Reinhard Blutner</a:t>
            </a:r>
          </a:p>
        </p:txBody>
      </p:sp>
      <p:sp>
        <p:nvSpPr>
          <p:cNvPr id="249864"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00732959-A056-45C3-A8E6-020F58F62B02}" type="slidenum">
              <a:rPr lang="en-US" sz="1400"/>
              <a:pPr algn="r">
                <a:buFontTx/>
                <a:buNone/>
              </a:pPr>
              <a:t>28</a:t>
            </a:fld>
            <a:endParaRPr lang="en-US" sz="1400"/>
          </a:p>
        </p:txBody>
      </p:sp>
    </p:spTree>
    <p:extLst>
      <p:ext uri="{BB962C8B-B14F-4D97-AF65-F5344CB8AC3E}">
        <p14:creationId xmlns:p14="http://schemas.microsoft.com/office/powerpoint/2010/main" val="27307798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2"/>
          <p:cNvSpPr>
            <a:spLocks noGrp="1" noChangeArrowheads="1"/>
          </p:cNvSpPr>
          <p:nvPr>
            <p:ph type="title" idx="4294967295"/>
          </p:nvPr>
        </p:nvSpPr>
        <p:spPr>
          <a:xfrm>
            <a:off x="684213" y="598488"/>
            <a:ext cx="8194675" cy="1543050"/>
          </a:xfrm>
        </p:spPr>
        <p:txBody>
          <a:bodyPr lIns="0" tIns="0" rIns="0" bIns="0" anchor="t"/>
          <a:lstStyle/>
          <a:p>
            <a:r>
              <a:rPr lang="en-US" smtClean="0"/>
              <a:t>Calculating the interference term</a:t>
            </a:r>
          </a:p>
        </p:txBody>
      </p:sp>
      <p:sp>
        <p:nvSpPr>
          <p:cNvPr id="8197" name="Rectangle 3"/>
          <p:cNvSpPr>
            <a:spLocks noGrp="1" noChangeArrowheads="1"/>
          </p:cNvSpPr>
          <p:nvPr>
            <p:ph type="body" idx="4294967295"/>
          </p:nvPr>
        </p:nvSpPr>
        <p:spPr>
          <a:xfrm>
            <a:off x="684213" y="1809750"/>
            <a:ext cx="7775575" cy="4598988"/>
          </a:xfrm>
        </p:spPr>
        <p:txBody>
          <a:bodyPr lIns="0" tIns="0" rIns="0" bIns="0"/>
          <a:lstStyle/>
          <a:p>
            <a:pPr marL="476250" indent="-476250">
              <a:spcAft>
                <a:spcPct val="25000"/>
              </a:spcAft>
            </a:pPr>
            <a:r>
              <a:rPr lang="en-US" sz="2400" dirty="0" smtClean="0"/>
              <a:t>In the simplest case (when the propositions  </a:t>
            </a:r>
            <a:r>
              <a:rPr lang="en-US" sz="2400" i="1" dirty="0" smtClean="0"/>
              <a:t>C</a:t>
            </a:r>
            <a:r>
              <a:rPr lang="en-US" sz="2400" dirty="0" smtClean="0"/>
              <a:t> and </a:t>
            </a:r>
            <a:r>
              <a:rPr lang="en-US" sz="2400" i="1" dirty="0" smtClean="0"/>
              <a:t>A</a:t>
            </a:r>
            <a:r>
              <a:rPr lang="en-US" sz="2400" dirty="0" smtClean="0"/>
              <a:t> correspond to projections of pure states) the interference term is easy to calculate:</a:t>
            </a:r>
          </a:p>
          <a:p>
            <a:pPr marL="476250" indent="-476250" algn="ctr">
              <a:spcAft>
                <a:spcPct val="25000"/>
              </a:spcAft>
              <a:buFontTx/>
              <a:buNone/>
            </a:pPr>
            <a:r>
              <a:rPr lang="en-US" sz="2400" dirty="0" smtClean="0">
                <a:solidFill>
                  <a:schemeClr val="accent2"/>
                </a:solidFill>
                <a:sym typeface="Symbol" pitchFamily="18" charset="2"/>
              </a:rPr>
              <a:t>	</a:t>
            </a:r>
            <a:r>
              <a:rPr lang="en-GB" sz="2400" dirty="0" smtClean="0">
                <a:solidFill>
                  <a:schemeClr val="accent2"/>
                </a:solidFill>
                <a:sym typeface="Symbol" pitchFamily="18" charset="2"/>
              </a:rPr>
              <a:t> </a:t>
            </a:r>
            <a:r>
              <a:rPr lang="en-US" sz="2400" dirty="0" smtClean="0">
                <a:solidFill>
                  <a:schemeClr val="accent2"/>
                </a:solidFill>
                <a:sym typeface="Symbol" pitchFamily="18" charset="2"/>
              </a:rPr>
              <a:t>(</a:t>
            </a:r>
            <a:r>
              <a:rPr lang="en-US" sz="2400" i="1" dirty="0" smtClean="0">
                <a:solidFill>
                  <a:schemeClr val="accent2"/>
                </a:solidFill>
                <a:sym typeface="Symbol" pitchFamily="18" charset="2"/>
              </a:rPr>
              <a:t>C</a:t>
            </a:r>
            <a:r>
              <a:rPr lang="en-US" sz="2400" dirty="0" smtClean="0">
                <a:solidFill>
                  <a:schemeClr val="accent2"/>
                </a:solidFill>
                <a:sym typeface="Symbol" pitchFamily="18" charset="2"/>
              </a:rPr>
              <a:t>, </a:t>
            </a:r>
            <a:r>
              <a:rPr lang="en-US" sz="2400" i="1" dirty="0" smtClean="0">
                <a:solidFill>
                  <a:schemeClr val="accent2"/>
                </a:solidFill>
                <a:sym typeface="Symbol" pitchFamily="18" charset="2"/>
              </a:rPr>
              <a:t>A</a:t>
            </a:r>
            <a:r>
              <a:rPr lang="en-US" sz="2400" dirty="0" smtClean="0">
                <a:solidFill>
                  <a:schemeClr val="accent2"/>
                </a:solidFill>
                <a:sym typeface="Symbol" pitchFamily="18" charset="2"/>
              </a:rPr>
              <a:t>)</a:t>
            </a:r>
            <a:r>
              <a:rPr lang="en-GB" sz="2400" dirty="0" smtClean="0">
                <a:solidFill>
                  <a:schemeClr val="accent2"/>
                </a:solidFill>
                <a:sym typeface="Symbol" pitchFamily="18" charset="2"/>
              </a:rPr>
              <a:t> = </a:t>
            </a:r>
            <a:r>
              <a:rPr lang="en-US" sz="2400" dirty="0" err="1" smtClean="0">
                <a:solidFill>
                  <a:schemeClr val="accent2"/>
                </a:solidFill>
                <a:sym typeface="Symbol" pitchFamily="18" charset="2"/>
              </a:rPr>
              <a:t>Prob</a:t>
            </a:r>
            <a:r>
              <a:rPr lang="en-US" sz="2400" dirty="0" smtClean="0">
                <a:solidFill>
                  <a:schemeClr val="accent2"/>
                </a:solidFill>
                <a:sym typeface="Symbol" pitchFamily="18" charset="2"/>
              </a:rPr>
              <a:t>(</a:t>
            </a:r>
            <a:r>
              <a:rPr lang="en-US" sz="2400" i="1" dirty="0" smtClean="0">
                <a:solidFill>
                  <a:schemeClr val="accent2"/>
                </a:solidFill>
                <a:sym typeface="Symbol" pitchFamily="18" charset="2"/>
              </a:rPr>
              <a:t>CAC</a:t>
            </a:r>
            <a:r>
              <a:rPr lang="en-GB" sz="2400" b="1" baseline="30000" dirty="0" smtClean="0">
                <a:solidFill>
                  <a:schemeClr val="accent2"/>
                </a:solidFill>
                <a:sym typeface="Symbol" pitchFamily="18" charset="2"/>
              </a:rPr>
              <a:t> </a:t>
            </a:r>
            <a:r>
              <a:rPr lang="en-GB" sz="2400" dirty="0" smtClean="0">
                <a:solidFill>
                  <a:schemeClr val="accent2"/>
                </a:solidFill>
                <a:sym typeface="Symbol" pitchFamily="18" charset="2"/>
              </a:rPr>
              <a:t>+</a:t>
            </a:r>
            <a:r>
              <a:rPr lang="en-US" sz="2400" i="1" dirty="0" smtClean="0">
                <a:solidFill>
                  <a:schemeClr val="accent2"/>
                </a:solidFill>
                <a:sym typeface="Symbol" pitchFamily="18" charset="2"/>
              </a:rPr>
              <a:t> C</a:t>
            </a:r>
            <a:r>
              <a:rPr lang="en-GB" sz="2400" b="1" baseline="30000" dirty="0" smtClean="0">
                <a:solidFill>
                  <a:schemeClr val="accent2"/>
                </a:solidFill>
                <a:sym typeface="Symbol" pitchFamily="18" charset="2"/>
              </a:rPr>
              <a:t></a:t>
            </a:r>
            <a:r>
              <a:rPr lang="en-US" sz="2400" i="1" dirty="0" smtClean="0">
                <a:solidFill>
                  <a:schemeClr val="accent2"/>
                </a:solidFill>
                <a:sym typeface="Symbol" pitchFamily="18" charset="2"/>
              </a:rPr>
              <a:t>AC</a:t>
            </a:r>
            <a:r>
              <a:rPr lang="en-GB" sz="2400" dirty="0" smtClean="0">
                <a:solidFill>
                  <a:schemeClr val="accent2"/>
                </a:solidFill>
                <a:sym typeface="Symbol" pitchFamily="18" charset="2"/>
              </a:rPr>
              <a:t>) </a:t>
            </a:r>
          </a:p>
          <a:p>
            <a:pPr marL="476250" indent="-476250" algn="ctr">
              <a:spcAft>
                <a:spcPct val="25000"/>
              </a:spcAft>
              <a:buFontTx/>
              <a:buNone/>
            </a:pPr>
            <a:r>
              <a:rPr lang="en-GB" sz="2400" dirty="0" smtClean="0">
                <a:solidFill>
                  <a:schemeClr val="accent2"/>
                </a:solidFill>
                <a:sym typeface="Symbol" pitchFamily="18" charset="2"/>
              </a:rPr>
              <a:t>= 2 </a:t>
            </a:r>
            <a:r>
              <a:rPr lang="en-US" sz="2400" dirty="0" smtClean="0">
                <a:solidFill>
                  <a:schemeClr val="accent2"/>
                </a:solidFill>
                <a:sym typeface="Symbol" pitchFamily="18" charset="2"/>
              </a:rPr>
              <a:t>Prob</a:t>
            </a:r>
            <a:r>
              <a:rPr lang="en-US" sz="2400" baseline="30000" dirty="0" smtClean="0">
                <a:solidFill>
                  <a:schemeClr val="accent2"/>
                </a:solidFill>
                <a:sym typeface="Symbol" pitchFamily="18" charset="2"/>
              </a:rPr>
              <a:t>½</a:t>
            </a:r>
            <a:r>
              <a:rPr lang="en-US" sz="2400" dirty="0" smtClean="0">
                <a:solidFill>
                  <a:schemeClr val="accent2"/>
                </a:solidFill>
                <a:sym typeface="Symbol" pitchFamily="18" charset="2"/>
              </a:rPr>
              <a:t> (</a:t>
            </a:r>
            <a:r>
              <a:rPr lang="en-US" sz="2400" i="1" dirty="0" smtClean="0">
                <a:solidFill>
                  <a:schemeClr val="accent2"/>
                </a:solidFill>
                <a:sym typeface="Symbol" pitchFamily="18" charset="2"/>
              </a:rPr>
              <a:t>C</a:t>
            </a:r>
            <a:r>
              <a:rPr lang="en-US" sz="2400" dirty="0" smtClean="0">
                <a:solidFill>
                  <a:schemeClr val="accent2"/>
                </a:solidFill>
                <a:sym typeface="Symbol" pitchFamily="18" charset="2"/>
              </a:rPr>
              <a:t>; </a:t>
            </a:r>
            <a:r>
              <a:rPr lang="en-US" sz="2400" i="1" dirty="0" smtClean="0">
                <a:solidFill>
                  <a:schemeClr val="accent2"/>
                </a:solidFill>
                <a:sym typeface="Symbol" pitchFamily="18" charset="2"/>
              </a:rPr>
              <a:t>A</a:t>
            </a:r>
            <a:r>
              <a:rPr lang="en-US" sz="2400" dirty="0" smtClean="0">
                <a:solidFill>
                  <a:schemeClr val="accent2"/>
                </a:solidFill>
                <a:sym typeface="Symbol" pitchFamily="18" charset="2"/>
              </a:rPr>
              <a:t>) Prob</a:t>
            </a:r>
            <a:r>
              <a:rPr lang="en-US" sz="2400" baseline="30000" dirty="0" smtClean="0">
                <a:solidFill>
                  <a:schemeClr val="accent2"/>
                </a:solidFill>
                <a:sym typeface="Symbol" pitchFamily="18" charset="2"/>
              </a:rPr>
              <a:t>½</a:t>
            </a:r>
            <a:r>
              <a:rPr lang="en-US" sz="2400" dirty="0" smtClean="0">
                <a:solidFill>
                  <a:schemeClr val="accent2"/>
                </a:solidFill>
                <a:sym typeface="Symbol" pitchFamily="18" charset="2"/>
              </a:rPr>
              <a:t> (</a:t>
            </a:r>
            <a:r>
              <a:rPr lang="en-US" sz="2400" i="1" dirty="0" smtClean="0">
                <a:solidFill>
                  <a:schemeClr val="accent2"/>
                </a:solidFill>
                <a:sym typeface="Symbol" pitchFamily="18" charset="2"/>
              </a:rPr>
              <a:t>C</a:t>
            </a:r>
            <a:r>
              <a:rPr lang="en-GB" sz="2400" b="1" baseline="30000" dirty="0" smtClean="0">
                <a:solidFill>
                  <a:schemeClr val="accent2"/>
                </a:solidFill>
                <a:sym typeface="Symbol" pitchFamily="18" charset="2"/>
              </a:rPr>
              <a:t></a:t>
            </a:r>
            <a:r>
              <a:rPr lang="en-US" sz="2400" dirty="0" smtClean="0">
                <a:solidFill>
                  <a:schemeClr val="accent2"/>
                </a:solidFill>
                <a:sym typeface="Symbol" pitchFamily="18" charset="2"/>
              </a:rPr>
              <a:t>; </a:t>
            </a:r>
            <a:r>
              <a:rPr lang="en-US" sz="2400" i="1" dirty="0" smtClean="0">
                <a:solidFill>
                  <a:schemeClr val="accent2"/>
                </a:solidFill>
                <a:sym typeface="Symbol" pitchFamily="18" charset="2"/>
              </a:rPr>
              <a:t>A</a:t>
            </a:r>
            <a:r>
              <a:rPr lang="en-US" sz="2400" dirty="0" smtClean="0">
                <a:solidFill>
                  <a:schemeClr val="accent2"/>
                </a:solidFill>
                <a:sym typeface="Symbol" pitchFamily="18" charset="2"/>
              </a:rPr>
              <a:t>) </a:t>
            </a:r>
            <a:r>
              <a:rPr lang="en-US" sz="2400" dirty="0" err="1" smtClean="0">
                <a:solidFill>
                  <a:schemeClr val="accent2"/>
                </a:solidFill>
                <a:sym typeface="Symbol" pitchFamily="18" charset="2"/>
              </a:rPr>
              <a:t>cos</a:t>
            </a:r>
            <a:r>
              <a:rPr lang="en-US" sz="2400" dirty="0" smtClean="0">
                <a:solidFill>
                  <a:schemeClr val="accent2"/>
                </a:solidFill>
                <a:sym typeface="Symbol" pitchFamily="18" charset="2"/>
              </a:rPr>
              <a:t> </a:t>
            </a:r>
          </a:p>
          <a:p>
            <a:pPr marL="476250" indent="-476250" algn="ctr">
              <a:spcAft>
                <a:spcPct val="25000"/>
              </a:spcAft>
              <a:buFontTx/>
              <a:buNone/>
            </a:pPr>
            <a:endParaRPr lang="en-US" sz="2400" dirty="0" smtClean="0">
              <a:solidFill>
                <a:schemeClr val="accent2"/>
              </a:solidFill>
              <a:sym typeface="Symbol" pitchFamily="18" charset="2"/>
            </a:endParaRPr>
          </a:p>
          <a:p>
            <a:pPr marL="476250" indent="-476250">
              <a:spcAft>
                <a:spcPct val="25000"/>
              </a:spcAft>
            </a:pPr>
            <a:r>
              <a:rPr lang="en-US" sz="2400" dirty="0" smtClean="0"/>
              <a:t>The interference term introduces one free parameter: The phase shift </a:t>
            </a:r>
            <a:r>
              <a:rPr lang="en-US" sz="2400" dirty="0" smtClean="0">
                <a:sym typeface="Symbol" pitchFamily="18" charset="2"/>
              </a:rPr>
              <a:t>.</a:t>
            </a:r>
            <a:endParaRPr lang="en-US" sz="2400" dirty="0" smtClean="0"/>
          </a:p>
          <a:p>
            <a:pPr marL="476250" indent="-476250">
              <a:spcAft>
                <a:spcPct val="25000"/>
              </a:spcAft>
            </a:pPr>
            <a:endParaRPr lang="en-US" dirty="0" smtClean="0"/>
          </a:p>
        </p:txBody>
      </p:sp>
      <p:sp>
        <p:nvSpPr>
          <p:cNvPr id="251911" name="Rectangle 5"/>
          <p:cNvSpPr txBox="1">
            <a:spLocks noGrp="1" noChangeArrowheads="1"/>
          </p:cNvSpPr>
          <p:nvPr/>
        </p:nvSpPr>
        <p:spPr bwMode="auto">
          <a:xfrm>
            <a:off x="-366713" y="6524625"/>
            <a:ext cx="24463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buFontTx/>
              <a:buNone/>
            </a:pPr>
            <a:r>
              <a:rPr lang="de-DE" sz="1400"/>
              <a:t>Reinhard Blutner</a:t>
            </a:r>
          </a:p>
        </p:txBody>
      </p:sp>
      <p:sp>
        <p:nvSpPr>
          <p:cNvPr id="251912"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9941E573-E658-40E5-B51D-B08AD3F661D0}" type="slidenum">
              <a:rPr lang="en-US" sz="1400"/>
              <a:pPr algn="r">
                <a:buFontTx/>
                <a:buNone/>
              </a:pPr>
              <a:t>29</a:t>
            </a:fld>
            <a:endParaRPr lang="en-US" sz="1400"/>
          </a:p>
        </p:txBody>
      </p:sp>
    </p:spTree>
    <p:extLst>
      <p:ext uri="{BB962C8B-B14F-4D97-AF65-F5344CB8AC3E}">
        <p14:creationId xmlns:p14="http://schemas.microsoft.com/office/powerpoint/2010/main" val="41583638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r>
              <a:rPr lang="en-US" sz="1000" dirty="0" smtClean="0">
                <a:solidFill>
                  <a:schemeClr val="tx1"/>
                </a:solidFill>
                <a:latin typeface="Verdana" pitchFamily="34" charset="0"/>
              </a:rPr>
              <a:t> </a:t>
            </a:r>
            <a:fld id="{B87F6F64-9C5D-4438-83A2-73FF6A7C4F9A}" type="slidenum">
              <a:rPr lang="en-US" sz="1000" smtClean="0">
                <a:solidFill>
                  <a:schemeClr val="tx1"/>
                </a:solidFill>
                <a:latin typeface="Verdana" pitchFamily="34" charset="0"/>
              </a:rPr>
              <a:pPr/>
              <a:t>3</a:t>
            </a:fld>
            <a:endParaRPr lang="en-US" sz="1000" dirty="0" smtClean="0">
              <a:solidFill>
                <a:schemeClr val="tx1"/>
              </a:solidFill>
              <a:latin typeface="Verdana" pitchFamily="34" charset="0"/>
            </a:endParaRPr>
          </a:p>
        </p:txBody>
      </p:sp>
      <p:sp>
        <p:nvSpPr>
          <p:cNvPr id="12292" name="Rectangle 2"/>
          <p:cNvSpPr>
            <a:spLocks noGrp="1" noChangeArrowheads="1"/>
          </p:cNvSpPr>
          <p:nvPr>
            <p:ph type="title"/>
          </p:nvPr>
        </p:nvSpPr>
        <p:spPr>
          <a:xfrm>
            <a:off x="539750" y="274317"/>
            <a:ext cx="7934325" cy="1097279"/>
          </a:xfrm>
        </p:spPr>
        <p:txBody>
          <a:bodyPr/>
          <a:lstStyle/>
          <a:p>
            <a:pPr eaLnBrk="1" hangingPunct="1"/>
            <a:r>
              <a:rPr lang="de-DE" sz="4400" dirty="0" smtClean="0"/>
              <a:t>Quantum </a:t>
            </a:r>
            <a:r>
              <a:rPr lang="de-DE" sz="4400" dirty="0" err="1" smtClean="0"/>
              <a:t>Mechanics</a:t>
            </a:r>
            <a:endParaRPr lang="de-DE" dirty="0" smtClean="0"/>
          </a:p>
        </p:txBody>
      </p:sp>
      <p:sp>
        <p:nvSpPr>
          <p:cNvPr id="521220" name="Rectangle 4"/>
          <p:cNvSpPr>
            <a:spLocks noChangeArrowheads="1"/>
          </p:cNvSpPr>
          <p:nvPr/>
        </p:nvSpPr>
        <p:spPr bwMode="auto">
          <a:xfrm>
            <a:off x="559957" y="4125006"/>
            <a:ext cx="7632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90000"/>
              </a:lnSpc>
              <a:spcBef>
                <a:spcPct val="0"/>
              </a:spcBef>
              <a:buFontTx/>
              <a:buNone/>
            </a:pPr>
            <a:r>
              <a:rPr lang="en-US" sz="2400"/>
              <a:t>	</a:t>
            </a:r>
            <a:endParaRPr lang="en-US" sz="1800">
              <a:solidFill>
                <a:schemeClr val="tx1"/>
              </a:solidFill>
            </a:endParaRPr>
          </a:p>
        </p:txBody>
      </p:sp>
      <p:sp>
        <p:nvSpPr>
          <p:cNvPr id="521221" name="Text Box 5"/>
          <p:cNvSpPr txBox="1">
            <a:spLocks noChangeArrowheads="1"/>
          </p:cNvSpPr>
          <p:nvPr/>
        </p:nvSpPr>
        <p:spPr bwMode="auto">
          <a:xfrm>
            <a:off x="545742" y="4072756"/>
            <a:ext cx="824620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marL="342900" indent="-342900" algn="just" eaLnBrk="1" hangingPunct="1">
              <a:spcBef>
                <a:spcPct val="50000"/>
              </a:spcBef>
            </a:pPr>
            <a:r>
              <a:rPr lang="en-US" sz="2400" dirty="0" smtClean="0">
                <a:solidFill>
                  <a:schemeClr val="tx1"/>
                </a:solidFill>
                <a:latin typeface="+mn-lt"/>
              </a:rPr>
              <a:t>Historically, QM is </a:t>
            </a:r>
            <a:r>
              <a:rPr lang="en-US" sz="2400" dirty="0">
                <a:solidFill>
                  <a:schemeClr val="tx1"/>
                </a:solidFill>
                <a:latin typeface="+mn-lt"/>
              </a:rPr>
              <a:t>the result of an successful resolutions of </a:t>
            </a:r>
            <a:r>
              <a:rPr lang="en-US" sz="2400" dirty="0" smtClean="0">
                <a:solidFill>
                  <a:schemeClr val="tx1"/>
                </a:solidFill>
                <a:latin typeface="+mn-lt"/>
              </a:rPr>
              <a:t>the </a:t>
            </a:r>
            <a:r>
              <a:rPr lang="en-US" sz="2400" dirty="0">
                <a:solidFill>
                  <a:schemeClr val="tx1"/>
                </a:solidFill>
                <a:latin typeface="+mn-lt"/>
              </a:rPr>
              <a:t>empirical and </a:t>
            </a:r>
            <a:r>
              <a:rPr lang="en-US" sz="2400" dirty="0" smtClean="0">
                <a:solidFill>
                  <a:schemeClr val="tx1"/>
                </a:solidFill>
                <a:latin typeface="+mn-lt"/>
              </a:rPr>
              <a:t>conceptual problems in the </a:t>
            </a:r>
            <a:r>
              <a:rPr lang="en-US" sz="2400" dirty="0">
                <a:solidFill>
                  <a:schemeClr val="tx1"/>
                </a:solidFill>
                <a:latin typeface="+mn-lt"/>
              </a:rPr>
              <a:t>development  of atomic physics </a:t>
            </a:r>
            <a:r>
              <a:rPr lang="en-US" sz="2400" dirty="0" smtClean="0">
                <a:solidFill>
                  <a:schemeClr val="tx1"/>
                </a:solidFill>
                <a:latin typeface="+mn-lt"/>
              </a:rPr>
              <a:t>(</a:t>
            </a:r>
            <a:r>
              <a:rPr lang="en-US" sz="2400" dirty="0" smtClean="0">
                <a:solidFill>
                  <a:schemeClr val="tx1"/>
                </a:solidFill>
                <a:latin typeface="+mn-lt"/>
                <a:sym typeface="Symbol"/>
              </a:rPr>
              <a:t></a:t>
            </a:r>
            <a:r>
              <a:rPr lang="en-US" sz="2400" dirty="0" smtClean="0">
                <a:solidFill>
                  <a:schemeClr val="tx1"/>
                </a:solidFill>
                <a:latin typeface="+mn-lt"/>
              </a:rPr>
              <a:t>1900-1925)</a:t>
            </a:r>
          </a:p>
          <a:p>
            <a:pPr marL="342900" indent="-342900" algn="l" eaLnBrk="1" hangingPunct="1">
              <a:spcBef>
                <a:spcPct val="50000"/>
              </a:spcBef>
            </a:pPr>
            <a:r>
              <a:rPr lang="en-US" sz="2400" dirty="0" smtClean="0">
                <a:solidFill>
                  <a:schemeClr val="tx1"/>
                </a:solidFill>
                <a:latin typeface="+mn-lt"/>
              </a:rPr>
              <a:t>The founders of QM have borrowed some crucial ideas from  psychology</a:t>
            </a:r>
          </a:p>
        </p:txBody>
      </p:sp>
      <p:grpSp>
        <p:nvGrpSpPr>
          <p:cNvPr id="7" name="Groep 22"/>
          <p:cNvGrpSpPr>
            <a:grpSpLocks/>
          </p:cNvGrpSpPr>
          <p:nvPr/>
        </p:nvGrpSpPr>
        <p:grpSpPr bwMode="auto">
          <a:xfrm>
            <a:off x="794752" y="1812018"/>
            <a:ext cx="7693025" cy="1878013"/>
            <a:chOff x="624260" y="2204864"/>
            <a:chExt cx="7692156" cy="1878324"/>
          </a:xfrm>
        </p:grpSpPr>
        <p:pic>
          <p:nvPicPr>
            <p:cNvPr id="8" name="Afbeelding 7" descr="pauli.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204864"/>
              <a:ext cx="1202764"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descr="Albert-Einstei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204864"/>
              <a:ext cx="1133136"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14" descr="nielsboh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0764" y="2217564"/>
              <a:ext cx="1188824"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7" descr="heisenberg-werner-quantum-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276" y="2226072"/>
              <a:ext cx="1279680"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8"/>
            <p:cNvSpPr txBox="1">
              <a:spLocks noChangeArrowheads="1"/>
            </p:cNvSpPr>
            <p:nvPr/>
          </p:nvSpPr>
          <p:spPr bwMode="auto">
            <a:xfrm>
              <a:off x="624260" y="3716415"/>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a:solidFill>
                    <a:schemeClr val="bg2"/>
                  </a:solidFill>
                  <a:ea typeface="ＭＳ Ｐゴシック" pitchFamily="34" charset="-128"/>
                </a:rPr>
                <a:t>Heisenberg</a:t>
              </a:r>
            </a:p>
          </p:txBody>
        </p:sp>
        <p:sp>
          <p:nvSpPr>
            <p:cNvPr id="13" name="Tekstvak 19"/>
            <p:cNvSpPr txBox="1">
              <a:spLocks noChangeArrowheads="1"/>
            </p:cNvSpPr>
            <p:nvPr/>
          </p:nvSpPr>
          <p:spPr bwMode="auto">
            <a:xfrm>
              <a:off x="2906827" y="3703713"/>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a:solidFill>
                    <a:schemeClr val="bg2"/>
                  </a:solidFill>
                  <a:ea typeface="ＭＳ Ｐゴシック" pitchFamily="34" charset="-128"/>
                </a:rPr>
                <a:t>Einstein</a:t>
              </a:r>
            </a:p>
          </p:txBody>
        </p:sp>
        <p:sp>
          <p:nvSpPr>
            <p:cNvPr id="14" name="Tekstvak 20"/>
            <p:cNvSpPr txBox="1">
              <a:spLocks noChangeArrowheads="1"/>
            </p:cNvSpPr>
            <p:nvPr/>
          </p:nvSpPr>
          <p:spPr bwMode="auto">
            <a:xfrm>
              <a:off x="5003678" y="3716415"/>
              <a:ext cx="1512716"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a:solidFill>
                    <a:schemeClr val="bg2"/>
                  </a:solidFill>
                  <a:ea typeface="ＭＳ Ｐゴシック" pitchFamily="34" charset="-128"/>
                </a:rPr>
                <a:t>Bohr</a:t>
              </a:r>
            </a:p>
          </p:txBody>
        </p:sp>
        <p:sp>
          <p:nvSpPr>
            <p:cNvPr id="15" name="Tekstvak 21"/>
            <p:cNvSpPr txBox="1">
              <a:spLocks noChangeArrowheads="1"/>
            </p:cNvSpPr>
            <p:nvPr/>
          </p:nvSpPr>
          <p:spPr bwMode="auto">
            <a:xfrm>
              <a:off x="6803699" y="3716415"/>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a:solidFill>
                    <a:schemeClr val="bg2"/>
                  </a:solidFill>
                  <a:ea typeface="ＭＳ Ｐゴシック" pitchFamily="34" charset="-128"/>
                </a:rPr>
                <a:t>Pauli</a:t>
              </a:r>
            </a:p>
          </p:txBody>
        </p:sp>
      </p:grpSp>
      <p:sp>
        <p:nvSpPr>
          <p:cNvPr id="16"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698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12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2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ChangeArrowheads="1"/>
          </p:cNvSpPr>
          <p:nvPr>
            <p:ph type="title" idx="4294967295"/>
          </p:nvPr>
        </p:nvSpPr>
        <p:spPr>
          <a:xfrm>
            <a:off x="639763" y="412750"/>
            <a:ext cx="8253412" cy="657225"/>
          </a:xfrm>
        </p:spPr>
        <p:txBody>
          <a:bodyPr lIns="0" tIns="0" rIns="0" bIns="0" anchor="t"/>
          <a:lstStyle/>
          <a:p>
            <a:r>
              <a:rPr lang="en-US" dirty="0" smtClean="0">
                <a:sym typeface="Symbol" pitchFamily="18" charset="2"/>
              </a:rPr>
              <a:t>Solving the </a:t>
            </a:r>
            <a:r>
              <a:rPr lang="en-US" dirty="0" err="1" smtClean="0">
                <a:sym typeface="Symbol" pitchFamily="18" charset="2"/>
              </a:rPr>
              <a:t>Tversky</a:t>
            </a:r>
            <a:r>
              <a:rPr lang="en-US" dirty="0" smtClean="0">
                <a:sym typeface="Symbol" pitchFamily="18" charset="2"/>
              </a:rPr>
              <a:t>/</a:t>
            </a:r>
            <a:r>
              <a:rPr lang="en-US" dirty="0" err="1" smtClean="0">
                <a:sym typeface="Symbol" pitchFamily="18" charset="2"/>
              </a:rPr>
              <a:t>Shafir</a:t>
            </a:r>
            <a:r>
              <a:rPr lang="en-US" dirty="0" smtClean="0">
                <a:sym typeface="Symbol" pitchFamily="18" charset="2"/>
              </a:rPr>
              <a:t> puzzle</a:t>
            </a:r>
            <a:endParaRPr lang="de-DE" dirty="0" smtClean="0">
              <a:sym typeface="Symbol" pitchFamily="18" charset="2"/>
            </a:endParaRPr>
          </a:p>
        </p:txBody>
      </p:sp>
      <p:sp>
        <p:nvSpPr>
          <p:cNvPr id="256004" name="Rectangle 3"/>
          <p:cNvSpPr>
            <a:spLocks noGrp="1" noChangeArrowheads="1"/>
          </p:cNvSpPr>
          <p:nvPr>
            <p:ph type="body" idx="4294967295"/>
          </p:nvPr>
        </p:nvSpPr>
        <p:spPr>
          <a:xfrm>
            <a:off x="1209675" y="2276475"/>
            <a:ext cx="7934325" cy="3887788"/>
          </a:xfrm>
        </p:spPr>
        <p:txBody>
          <a:bodyPr lIns="0" tIns="0" rIns="0" bIns="0"/>
          <a:lstStyle/>
          <a:p>
            <a:endParaRPr lang="en-US" sz="2400" smtClean="0"/>
          </a:p>
          <a:p>
            <a:endParaRPr lang="de-DE" smtClean="0"/>
          </a:p>
        </p:txBody>
      </p:sp>
      <p:sp>
        <p:nvSpPr>
          <p:cNvPr id="205831" name="Rectangle 7"/>
          <p:cNvSpPr>
            <a:spLocks noChangeArrowheads="1"/>
          </p:cNvSpPr>
          <p:nvPr/>
        </p:nvSpPr>
        <p:spPr bwMode="auto">
          <a:xfrm>
            <a:off x="382931" y="1665934"/>
            <a:ext cx="849788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lgn="just" eaLnBrk="0" hangingPunct="0">
              <a:spcBef>
                <a:spcPct val="20000"/>
              </a:spcBef>
            </a:pPr>
            <a:r>
              <a:rPr lang="en-US" sz="2000" dirty="0" err="1">
                <a:latin typeface="+mn-lt"/>
                <a:ea typeface="ＭＳ Ｐゴシック" pitchFamily="34" charset="-128"/>
                <a:sym typeface="Symbol" pitchFamily="18" charset="2"/>
              </a:rPr>
              <a:t>Tversky</a:t>
            </a:r>
            <a:r>
              <a:rPr lang="en-US" sz="2000" dirty="0">
                <a:latin typeface="+mn-lt"/>
                <a:ea typeface="ＭＳ Ｐゴシック" pitchFamily="34" charset="-128"/>
                <a:sym typeface="Symbol" pitchFamily="18" charset="2"/>
              </a:rPr>
              <a:t> and </a:t>
            </a:r>
            <a:r>
              <a:rPr lang="en-US" sz="2000" dirty="0" err="1">
                <a:latin typeface="+mn-lt"/>
                <a:ea typeface="ＭＳ Ｐゴシック" pitchFamily="34" charset="-128"/>
                <a:sym typeface="Symbol" pitchFamily="18" charset="2"/>
              </a:rPr>
              <a:t>Shafir</a:t>
            </a:r>
            <a:r>
              <a:rPr lang="en-US" sz="2000" dirty="0">
                <a:latin typeface="+mn-lt"/>
                <a:ea typeface="ＭＳ Ｐゴシック" pitchFamily="34" charset="-128"/>
                <a:sym typeface="Symbol" pitchFamily="18" charset="2"/>
              </a:rPr>
              <a:t> (1992) show that significantly more students report they would purchase a nonrefundable Hawaiian vacation if they were to know that they have passed or failed an important exam than report they would purchase if they were not to know the outcome of the </a:t>
            </a:r>
            <a:r>
              <a:rPr lang="en-US" sz="2000" dirty="0" smtClean="0">
                <a:latin typeface="+mn-lt"/>
                <a:ea typeface="ＭＳ Ｐゴシック" pitchFamily="34" charset="-128"/>
                <a:sym typeface="Symbol" pitchFamily="18" charset="2"/>
              </a:rPr>
              <a:t>exam.</a:t>
            </a:r>
            <a:endParaRPr lang="en-US" sz="2000" dirty="0">
              <a:latin typeface="+mn-lt"/>
              <a:ea typeface="ＭＳ Ｐゴシック" pitchFamily="34" charset="-128"/>
              <a:sym typeface="Symbol" pitchFamily="18" charset="2"/>
            </a:endParaRPr>
          </a:p>
          <a:p>
            <a:pPr marL="342900" indent="-342900" algn="l" eaLnBrk="0" hangingPunct="0">
              <a:spcBef>
                <a:spcPct val="20000"/>
              </a:spcBef>
              <a:buFontTx/>
              <a:buChar char="›"/>
            </a:pPr>
            <a:endParaRPr lang="en-US" sz="800" dirty="0">
              <a:latin typeface="+mn-lt"/>
              <a:ea typeface="ＭＳ Ｐゴシック" pitchFamily="34" charset="-128"/>
              <a:sym typeface="Symbol" pitchFamily="18" charset="2"/>
            </a:endParaRPr>
          </a:p>
          <a:p>
            <a:pPr marL="342900" indent="-342900" algn="l" eaLnBrk="0" hangingPunct="0">
              <a:spcBef>
                <a:spcPct val="20000"/>
              </a:spcBef>
            </a:pPr>
            <a:r>
              <a:rPr lang="en-US" sz="2500" dirty="0" err="1" smtClean="0">
                <a:latin typeface="+mn-lt"/>
                <a:ea typeface="ＭＳ Ｐゴシック" pitchFamily="34" charset="-128"/>
                <a:sym typeface="Symbol" pitchFamily="18" charset="2"/>
              </a:rPr>
              <a:t>Prob</a:t>
            </a:r>
            <a:r>
              <a:rPr lang="de-DE" sz="2500" i="1" dirty="0" smtClean="0">
                <a:latin typeface="+mn-lt"/>
                <a:ea typeface="ＭＳ Ｐゴシック" pitchFamily="34" charset="-128"/>
                <a:sym typeface="Symbol" pitchFamily="18" charset="2"/>
              </a:rPr>
              <a:t>(A</a:t>
            </a:r>
            <a:r>
              <a:rPr lang="en-US" sz="2500" i="1" dirty="0">
                <a:latin typeface="+mn-lt"/>
                <a:ea typeface="ＭＳ Ｐゴシック" pitchFamily="34" charset="-128"/>
                <a:sym typeface="Symbol" pitchFamily="18" charset="2"/>
              </a:rPr>
              <a:t>|C</a:t>
            </a:r>
            <a:r>
              <a:rPr lang="en-US" sz="2500" dirty="0">
                <a:latin typeface="+mn-lt"/>
                <a:ea typeface="ＭＳ Ｐゴシック" pitchFamily="34" charset="-128"/>
                <a:sym typeface="Symbol" pitchFamily="18" charset="2"/>
              </a:rPr>
              <a:t>)</a:t>
            </a:r>
            <a:r>
              <a:rPr lang="en-US" sz="2500" i="1" dirty="0">
                <a:latin typeface="+mn-lt"/>
                <a:ea typeface="ＭＳ Ｐゴシック" pitchFamily="34" charset="-128"/>
                <a:sym typeface="Symbol" pitchFamily="18" charset="2"/>
              </a:rPr>
              <a:t> 	</a:t>
            </a:r>
            <a:r>
              <a:rPr lang="en-US" sz="2500" i="1" dirty="0" smtClean="0">
                <a:latin typeface="+mn-lt"/>
                <a:ea typeface="ＭＳ Ｐゴシック" pitchFamily="34" charset="-128"/>
                <a:sym typeface="Symbol" pitchFamily="18" charset="2"/>
              </a:rPr>
              <a:t>	</a:t>
            </a:r>
            <a:r>
              <a:rPr lang="en-US" sz="2500" dirty="0" smtClean="0">
                <a:latin typeface="+mn-lt"/>
                <a:ea typeface="ＭＳ Ｐゴシック" pitchFamily="34" charset="-128"/>
                <a:sym typeface="Symbol" pitchFamily="18" charset="2"/>
              </a:rPr>
              <a:t>= </a:t>
            </a:r>
            <a:r>
              <a:rPr lang="en-US" sz="2500" dirty="0">
                <a:latin typeface="+mn-lt"/>
                <a:ea typeface="ＭＳ Ｐゴシック" pitchFamily="34" charset="-128"/>
                <a:sym typeface="Symbol" pitchFamily="18" charset="2"/>
              </a:rPr>
              <a:t>0.54</a:t>
            </a:r>
          </a:p>
          <a:p>
            <a:pPr marL="342900" indent="-342900" algn="l" eaLnBrk="0" hangingPunct="0">
              <a:spcBef>
                <a:spcPct val="20000"/>
              </a:spcBef>
              <a:buFontTx/>
              <a:buNone/>
            </a:pPr>
            <a:r>
              <a:rPr lang="en-US" sz="2500" dirty="0">
                <a:latin typeface="+mn-lt"/>
                <a:ea typeface="ＭＳ Ｐゴシック" pitchFamily="34" charset="-128"/>
                <a:sym typeface="Symbol" pitchFamily="18" charset="2"/>
              </a:rPr>
              <a:t>	</a:t>
            </a:r>
            <a:r>
              <a:rPr lang="en-US" sz="2500" dirty="0" err="1" smtClean="0">
                <a:latin typeface="+mn-lt"/>
                <a:ea typeface="ＭＳ Ｐゴシック" pitchFamily="34" charset="-128"/>
                <a:sym typeface="Symbol" pitchFamily="18" charset="2"/>
              </a:rPr>
              <a:t>Prob</a:t>
            </a:r>
            <a:r>
              <a:rPr lang="en-US" sz="2500" dirty="0" smtClean="0">
                <a:latin typeface="+mn-lt"/>
                <a:ea typeface="ＭＳ Ｐゴシック" pitchFamily="34" charset="-128"/>
                <a:sym typeface="Symbol" pitchFamily="18" charset="2"/>
              </a:rPr>
              <a:t>(</a:t>
            </a:r>
            <a:r>
              <a:rPr lang="de-DE" sz="2500" i="1" dirty="0">
                <a:latin typeface="+mn-lt"/>
                <a:ea typeface="ＭＳ Ｐゴシック" pitchFamily="34" charset="-128"/>
                <a:sym typeface="Symbol" pitchFamily="18" charset="2"/>
              </a:rPr>
              <a:t>A</a:t>
            </a:r>
            <a:r>
              <a:rPr lang="en-US" sz="2500" i="1" dirty="0">
                <a:latin typeface="+mn-lt"/>
                <a:ea typeface="ＭＳ Ｐゴシック" pitchFamily="34" charset="-128"/>
                <a:sym typeface="Symbol" pitchFamily="18" charset="2"/>
              </a:rPr>
              <a:t>|C</a:t>
            </a:r>
            <a:r>
              <a:rPr lang="en-GB" sz="2500" b="1" baseline="30000" dirty="0">
                <a:latin typeface="+mn-lt"/>
                <a:ea typeface="ＭＳ Ｐゴシック" pitchFamily="34" charset="-128"/>
                <a:sym typeface="Symbol" pitchFamily="18" charset="2"/>
              </a:rPr>
              <a:t></a:t>
            </a:r>
            <a:r>
              <a:rPr lang="en-US" sz="2500" dirty="0">
                <a:latin typeface="+mn-lt"/>
                <a:ea typeface="ＭＳ Ｐゴシック" pitchFamily="34" charset="-128"/>
                <a:sym typeface="Symbol" pitchFamily="18" charset="2"/>
              </a:rPr>
              <a:t>)	= 0 .57</a:t>
            </a:r>
          </a:p>
          <a:p>
            <a:pPr marL="342900" indent="-342900" algn="l" eaLnBrk="0" hangingPunct="0">
              <a:spcBef>
                <a:spcPct val="20000"/>
              </a:spcBef>
              <a:buFontTx/>
              <a:buNone/>
            </a:pPr>
            <a:r>
              <a:rPr lang="de-DE" sz="2500" dirty="0">
                <a:latin typeface="+mn-lt"/>
                <a:ea typeface="ＭＳ Ｐゴシック" pitchFamily="34" charset="-128"/>
                <a:sym typeface="Symbol" pitchFamily="18" charset="2"/>
              </a:rPr>
              <a:t>	</a:t>
            </a:r>
            <a:r>
              <a:rPr lang="en-US" sz="2500" dirty="0" err="1" smtClean="0">
                <a:latin typeface="+mn-lt"/>
                <a:ea typeface="ＭＳ Ｐゴシック" pitchFamily="34" charset="-128"/>
                <a:sym typeface="Symbol" pitchFamily="18" charset="2"/>
              </a:rPr>
              <a:t>Prob</a:t>
            </a:r>
            <a:r>
              <a:rPr lang="de-DE" sz="2500" dirty="0" smtClean="0">
                <a:latin typeface="+mn-lt"/>
                <a:ea typeface="ＭＳ Ｐゴシック" pitchFamily="34" charset="-128"/>
                <a:sym typeface="Symbol" pitchFamily="18" charset="2"/>
              </a:rPr>
              <a:t>(</a:t>
            </a:r>
            <a:r>
              <a:rPr lang="de-DE" sz="2500" i="1" dirty="0" smtClean="0">
                <a:latin typeface="+mn-lt"/>
                <a:ea typeface="ＭＳ Ｐゴシック" pitchFamily="34" charset="-128"/>
                <a:sym typeface="Symbol" pitchFamily="18" charset="2"/>
              </a:rPr>
              <a:t>A</a:t>
            </a:r>
            <a:r>
              <a:rPr lang="en-US" sz="2500" dirty="0">
                <a:latin typeface="+mn-lt"/>
                <a:ea typeface="ＭＳ Ｐゴシック" pitchFamily="34" charset="-128"/>
                <a:sym typeface="Symbol" pitchFamily="18" charset="2"/>
              </a:rPr>
              <a:t>)	</a:t>
            </a:r>
            <a:r>
              <a:rPr lang="en-US" sz="2500" dirty="0" smtClean="0">
                <a:latin typeface="+mn-lt"/>
                <a:ea typeface="ＭＳ Ｐゴシック" pitchFamily="34" charset="-128"/>
                <a:sym typeface="Symbol" pitchFamily="18" charset="2"/>
              </a:rPr>
              <a:t>	= </a:t>
            </a:r>
            <a:r>
              <a:rPr lang="en-US" sz="2500" dirty="0">
                <a:latin typeface="+mn-lt"/>
                <a:ea typeface="ＭＳ Ｐゴシック" pitchFamily="34" charset="-128"/>
                <a:sym typeface="Symbol" pitchFamily="18" charset="2"/>
              </a:rPr>
              <a:t>0 .32</a:t>
            </a:r>
          </a:p>
          <a:p>
            <a:pPr marL="342900" indent="-342900" algn="just" eaLnBrk="0" hangingPunct="0">
              <a:spcBef>
                <a:spcPct val="20000"/>
              </a:spcBef>
              <a:buFontTx/>
              <a:buNone/>
            </a:pPr>
            <a:endParaRPr lang="en-US" sz="1000" dirty="0">
              <a:latin typeface="+mn-lt"/>
              <a:ea typeface="ＭＳ Ｐゴシック" pitchFamily="34" charset="-128"/>
              <a:sym typeface="Symbol" pitchFamily="18" charset="2"/>
            </a:endParaRPr>
          </a:p>
          <a:p>
            <a:pPr marL="342900" indent="-342900" algn="l" eaLnBrk="0" hangingPunct="0">
              <a:spcBef>
                <a:spcPct val="20000"/>
              </a:spcBef>
            </a:pPr>
            <a:r>
              <a:rPr lang="en-US" sz="2500" dirty="0">
                <a:solidFill>
                  <a:srgbClr val="0000CC"/>
                </a:solidFill>
                <a:latin typeface="+mn-lt"/>
                <a:ea typeface="ＭＳ Ｐゴシック" pitchFamily="34" charset="-128"/>
                <a:sym typeface="Symbol" pitchFamily="18" charset="2"/>
              </a:rPr>
              <a:t>(</a:t>
            </a:r>
            <a:r>
              <a:rPr lang="en-US" sz="2500" i="1" dirty="0">
                <a:solidFill>
                  <a:srgbClr val="0000CC"/>
                </a:solidFill>
                <a:latin typeface="+mn-lt"/>
                <a:ea typeface="ＭＳ Ｐゴシック" pitchFamily="34" charset="-128"/>
                <a:sym typeface="Symbol" pitchFamily="18" charset="2"/>
              </a:rPr>
              <a:t>C</a:t>
            </a:r>
            <a:r>
              <a:rPr lang="en-US" sz="2500" dirty="0">
                <a:solidFill>
                  <a:srgbClr val="0000CC"/>
                </a:solidFill>
                <a:latin typeface="+mn-lt"/>
                <a:ea typeface="ＭＳ Ｐゴシック" pitchFamily="34" charset="-128"/>
                <a:sym typeface="Symbol" pitchFamily="18" charset="2"/>
              </a:rPr>
              <a:t>, </a:t>
            </a:r>
            <a:r>
              <a:rPr lang="en-US" sz="2500" i="1" dirty="0">
                <a:solidFill>
                  <a:srgbClr val="0000CC"/>
                </a:solidFill>
                <a:latin typeface="+mn-lt"/>
                <a:ea typeface="ＭＳ Ｐゴシック" pitchFamily="34" charset="-128"/>
                <a:sym typeface="Symbol" pitchFamily="18" charset="2"/>
              </a:rPr>
              <a:t>A</a:t>
            </a:r>
            <a:r>
              <a:rPr lang="en-US" sz="2500" dirty="0">
                <a:solidFill>
                  <a:srgbClr val="0000CC"/>
                </a:solidFill>
                <a:latin typeface="+mn-lt"/>
                <a:ea typeface="ＭＳ Ｐゴシック" pitchFamily="34" charset="-128"/>
                <a:sym typeface="Symbol" pitchFamily="18" charset="2"/>
              </a:rPr>
              <a:t>) = </a:t>
            </a:r>
            <a:r>
              <a:rPr lang="en-US" sz="2500" dirty="0" smtClean="0">
                <a:solidFill>
                  <a:schemeClr val="accent2"/>
                </a:solidFill>
                <a:latin typeface="+mn-lt"/>
                <a:ea typeface="ＭＳ Ｐゴシック" pitchFamily="34" charset="-128"/>
                <a:sym typeface="Symbol" pitchFamily="18" charset="2"/>
              </a:rPr>
              <a:t>[</a:t>
            </a:r>
            <a:r>
              <a:rPr lang="en-US" sz="2500" dirty="0" err="1" smtClean="0">
                <a:solidFill>
                  <a:schemeClr val="accent2"/>
                </a:solidFill>
                <a:latin typeface="+mn-lt"/>
                <a:ea typeface="ＭＳ Ｐゴシック" pitchFamily="34" charset="-128"/>
                <a:sym typeface="Symbol" pitchFamily="18" charset="2"/>
              </a:rPr>
              <a:t>Prob</a:t>
            </a:r>
            <a:r>
              <a:rPr lang="en-US" sz="2500" dirty="0" smtClean="0">
                <a:solidFill>
                  <a:schemeClr val="accent2"/>
                </a:solidFill>
                <a:latin typeface="+mn-lt"/>
                <a:ea typeface="ＭＳ Ｐゴシック" pitchFamily="34" charset="-128"/>
                <a:sym typeface="Symbol" pitchFamily="18" charset="2"/>
              </a:rPr>
              <a:t>(</a:t>
            </a:r>
            <a:r>
              <a:rPr lang="de-DE" sz="2500" i="1" dirty="0">
                <a:solidFill>
                  <a:schemeClr val="accent2"/>
                </a:solidFill>
                <a:latin typeface="+mn-lt"/>
                <a:ea typeface="ＭＳ Ｐゴシック" pitchFamily="34" charset="-128"/>
                <a:sym typeface="Symbol" pitchFamily="18" charset="2"/>
              </a:rPr>
              <a:t>A</a:t>
            </a:r>
            <a:r>
              <a:rPr lang="en-US" sz="2500" dirty="0">
                <a:solidFill>
                  <a:schemeClr val="accent2"/>
                </a:solidFill>
                <a:latin typeface="+mn-lt"/>
                <a:ea typeface="ＭＳ Ｐゴシック" pitchFamily="34" charset="-128"/>
                <a:sym typeface="Symbol" pitchFamily="18" charset="2"/>
              </a:rPr>
              <a:t>|</a:t>
            </a:r>
            <a:r>
              <a:rPr lang="en-US" sz="2500" i="1" dirty="0">
                <a:solidFill>
                  <a:schemeClr val="accent2"/>
                </a:solidFill>
                <a:latin typeface="+mn-lt"/>
                <a:ea typeface="ＭＳ Ｐゴシック" pitchFamily="34" charset="-128"/>
                <a:sym typeface="Symbol" pitchFamily="18" charset="2"/>
              </a:rPr>
              <a:t>C</a:t>
            </a:r>
            <a:r>
              <a:rPr lang="en-US" sz="2500" dirty="0">
                <a:solidFill>
                  <a:schemeClr val="accent2"/>
                </a:solidFill>
                <a:latin typeface="+mn-lt"/>
                <a:ea typeface="ＭＳ Ｐゴシック" pitchFamily="34" charset="-128"/>
                <a:sym typeface="Symbol" pitchFamily="18" charset="2"/>
              </a:rPr>
              <a:t>) </a:t>
            </a:r>
            <a:r>
              <a:rPr lang="en-US" sz="2500" dirty="0" err="1" smtClean="0">
                <a:solidFill>
                  <a:schemeClr val="accent2"/>
                </a:solidFill>
                <a:latin typeface="+mn-lt"/>
                <a:ea typeface="ＭＳ Ｐゴシック" pitchFamily="34" charset="-128"/>
                <a:sym typeface="Symbol" pitchFamily="18" charset="2"/>
              </a:rPr>
              <a:t>Prob</a:t>
            </a:r>
            <a:r>
              <a:rPr lang="en-US" sz="2500" dirty="0" smtClean="0">
                <a:solidFill>
                  <a:schemeClr val="accent2"/>
                </a:solidFill>
                <a:latin typeface="+mn-lt"/>
                <a:ea typeface="ＭＳ Ｐゴシック" pitchFamily="34" charset="-128"/>
                <a:sym typeface="Symbol" pitchFamily="18" charset="2"/>
              </a:rPr>
              <a:t>(</a:t>
            </a:r>
            <a:r>
              <a:rPr lang="en-US" sz="2500" i="1" dirty="0" smtClean="0">
                <a:solidFill>
                  <a:schemeClr val="accent2"/>
                </a:solidFill>
                <a:latin typeface="+mn-lt"/>
                <a:ea typeface="ＭＳ Ｐゴシック" pitchFamily="34" charset="-128"/>
                <a:sym typeface="Symbol" pitchFamily="18" charset="2"/>
              </a:rPr>
              <a:t>C</a:t>
            </a:r>
            <a:r>
              <a:rPr lang="en-US" sz="2500" dirty="0">
                <a:solidFill>
                  <a:schemeClr val="accent2"/>
                </a:solidFill>
                <a:latin typeface="+mn-lt"/>
                <a:ea typeface="ＭＳ Ｐゴシック" pitchFamily="34" charset="-128"/>
                <a:sym typeface="Symbol" pitchFamily="18" charset="2"/>
              </a:rPr>
              <a:t>) + </a:t>
            </a:r>
            <a:r>
              <a:rPr lang="en-US" sz="2500" dirty="0" err="1" smtClean="0">
                <a:solidFill>
                  <a:schemeClr val="accent2"/>
                </a:solidFill>
                <a:latin typeface="+mn-lt"/>
                <a:ea typeface="ＭＳ Ｐゴシック" pitchFamily="34" charset="-128"/>
                <a:sym typeface="Symbol" pitchFamily="18" charset="2"/>
              </a:rPr>
              <a:t>Prob</a:t>
            </a:r>
            <a:r>
              <a:rPr lang="en-US" sz="2500" dirty="0" smtClean="0">
                <a:solidFill>
                  <a:schemeClr val="accent2"/>
                </a:solidFill>
                <a:latin typeface="+mn-lt"/>
                <a:ea typeface="ＭＳ Ｐゴシック" pitchFamily="34" charset="-128"/>
                <a:sym typeface="Symbol" pitchFamily="18" charset="2"/>
              </a:rPr>
              <a:t>(</a:t>
            </a:r>
            <a:r>
              <a:rPr lang="de-DE" sz="2500" i="1" dirty="0">
                <a:solidFill>
                  <a:schemeClr val="accent2"/>
                </a:solidFill>
                <a:latin typeface="+mn-lt"/>
                <a:ea typeface="ＭＳ Ｐゴシック" pitchFamily="34" charset="-128"/>
                <a:sym typeface="Symbol" pitchFamily="18" charset="2"/>
              </a:rPr>
              <a:t>A</a:t>
            </a:r>
            <a:r>
              <a:rPr lang="en-US" sz="2500" dirty="0">
                <a:solidFill>
                  <a:schemeClr val="accent2"/>
                </a:solidFill>
                <a:latin typeface="+mn-lt"/>
                <a:ea typeface="ＭＳ Ｐゴシック" pitchFamily="34" charset="-128"/>
                <a:sym typeface="Symbol" pitchFamily="18" charset="2"/>
              </a:rPr>
              <a:t>|</a:t>
            </a:r>
            <a:r>
              <a:rPr lang="en-US" sz="2500" i="1" dirty="0">
                <a:solidFill>
                  <a:schemeClr val="accent2"/>
                </a:solidFill>
                <a:latin typeface="+mn-lt"/>
                <a:ea typeface="ＭＳ Ｐゴシック" pitchFamily="34" charset="-128"/>
                <a:sym typeface="Symbol" pitchFamily="18" charset="2"/>
              </a:rPr>
              <a:t>C</a:t>
            </a:r>
            <a:r>
              <a:rPr lang="en-GB" sz="2500" b="1" baseline="30000" dirty="0">
                <a:solidFill>
                  <a:schemeClr val="accent2"/>
                </a:solidFill>
                <a:latin typeface="+mn-lt"/>
                <a:ea typeface="ＭＳ Ｐゴシック" pitchFamily="34" charset="-128"/>
                <a:sym typeface="Symbol" pitchFamily="18" charset="2"/>
              </a:rPr>
              <a:t></a:t>
            </a:r>
            <a:r>
              <a:rPr lang="en-US" sz="2500" dirty="0">
                <a:solidFill>
                  <a:schemeClr val="accent2"/>
                </a:solidFill>
                <a:latin typeface="+mn-lt"/>
                <a:ea typeface="ＭＳ Ｐゴシック" pitchFamily="34" charset="-128"/>
                <a:sym typeface="Symbol" pitchFamily="18" charset="2"/>
              </a:rPr>
              <a:t>) </a:t>
            </a:r>
            <a:r>
              <a:rPr lang="en-US" sz="2500" dirty="0" err="1" smtClean="0">
                <a:solidFill>
                  <a:schemeClr val="accent2"/>
                </a:solidFill>
                <a:latin typeface="+mn-lt"/>
                <a:ea typeface="ＭＳ Ｐゴシック" pitchFamily="34" charset="-128"/>
                <a:sym typeface="Symbol" pitchFamily="18" charset="2"/>
              </a:rPr>
              <a:t>Prob</a:t>
            </a:r>
            <a:r>
              <a:rPr lang="en-US" sz="2500" dirty="0" smtClean="0">
                <a:solidFill>
                  <a:schemeClr val="accent2"/>
                </a:solidFill>
                <a:latin typeface="+mn-lt"/>
                <a:ea typeface="ＭＳ Ｐゴシック" pitchFamily="34" charset="-128"/>
                <a:sym typeface="Symbol" pitchFamily="18" charset="2"/>
              </a:rPr>
              <a:t>(</a:t>
            </a:r>
            <a:r>
              <a:rPr lang="en-US" sz="2500" i="1" dirty="0" smtClean="0">
                <a:solidFill>
                  <a:schemeClr val="accent2"/>
                </a:solidFill>
                <a:latin typeface="+mn-lt"/>
                <a:ea typeface="ＭＳ Ｐゴシック" pitchFamily="34" charset="-128"/>
                <a:sym typeface="Symbol" pitchFamily="18" charset="2"/>
              </a:rPr>
              <a:t>C</a:t>
            </a:r>
            <a:r>
              <a:rPr lang="en-GB" sz="2500" b="1" baseline="30000" dirty="0">
                <a:solidFill>
                  <a:schemeClr val="accent2"/>
                </a:solidFill>
                <a:latin typeface="+mn-lt"/>
                <a:ea typeface="ＭＳ Ｐゴシック" pitchFamily="34" charset="-128"/>
                <a:sym typeface="Symbol" pitchFamily="18" charset="2"/>
              </a:rPr>
              <a:t></a:t>
            </a:r>
            <a:r>
              <a:rPr lang="en-US" sz="2500" dirty="0">
                <a:solidFill>
                  <a:schemeClr val="accent2"/>
                </a:solidFill>
                <a:latin typeface="+mn-lt"/>
                <a:ea typeface="ＭＳ Ｐゴシック" pitchFamily="34" charset="-128"/>
                <a:sym typeface="Symbol" pitchFamily="18" charset="2"/>
              </a:rPr>
              <a:t>)]</a:t>
            </a:r>
            <a:r>
              <a:rPr lang="en-US" sz="2500" dirty="0">
                <a:solidFill>
                  <a:srgbClr val="0000CC"/>
                </a:solidFill>
                <a:latin typeface="+mn-lt"/>
                <a:ea typeface="ＭＳ Ｐゴシック" pitchFamily="34" charset="-128"/>
                <a:sym typeface="Symbol" pitchFamily="18" charset="2"/>
              </a:rPr>
              <a:t> </a:t>
            </a:r>
            <a:r>
              <a:rPr lang="en-US" sz="2500" dirty="0" smtClean="0">
                <a:solidFill>
                  <a:srgbClr val="0000CC"/>
                </a:solidFill>
                <a:latin typeface="+mn-lt"/>
                <a:ea typeface="ＭＳ Ｐゴシック" pitchFamily="34" charset="-128"/>
                <a:sym typeface="Symbol" pitchFamily="18" charset="2"/>
              </a:rPr>
              <a:t/>
            </a:r>
            <a:br>
              <a:rPr lang="en-US" sz="2500" dirty="0" smtClean="0">
                <a:solidFill>
                  <a:srgbClr val="0000CC"/>
                </a:solidFill>
                <a:latin typeface="+mn-lt"/>
                <a:ea typeface="ＭＳ Ｐゴシック" pitchFamily="34" charset="-128"/>
                <a:sym typeface="Symbol" pitchFamily="18" charset="2"/>
              </a:rPr>
            </a:br>
            <a:r>
              <a:rPr lang="en-US" sz="2500" dirty="0" smtClean="0">
                <a:solidFill>
                  <a:srgbClr val="0000CC"/>
                </a:solidFill>
                <a:latin typeface="+mn-lt"/>
                <a:ea typeface="ＭＳ Ｐゴシック" pitchFamily="34" charset="-128"/>
                <a:sym typeface="Symbol" pitchFamily="18" charset="2"/>
              </a:rPr>
              <a:t> </a:t>
            </a:r>
            <a:r>
              <a:rPr lang="en-US" sz="2500" dirty="0">
                <a:solidFill>
                  <a:srgbClr val="0000CC"/>
                </a:solidFill>
                <a:latin typeface="+mn-lt"/>
                <a:ea typeface="ＭＳ Ｐゴシック" pitchFamily="34" charset="-128"/>
                <a:sym typeface="Symbol" pitchFamily="18" charset="2"/>
              </a:rPr>
              <a:t>(</a:t>
            </a:r>
            <a:r>
              <a:rPr lang="de-DE" sz="2500" i="1" dirty="0">
                <a:solidFill>
                  <a:srgbClr val="0000CC"/>
                </a:solidFill>
                <a:latin typeface="+mn-lt"/>
                <a:ea typeface="ＭＳ Ｐゴシック" pitchFamily="34" charset="-128"/>
                <a:sym typeface="Symbol" pitchFamily="18" charset="2"/>
              </a:rPr>
              <a:t>A</a:t>
            </a:r>
            <a:r>
              <a:rPr lang="en-US" sz="2500" dirty="0">
                <a:solidFill>
                  <a:srgbClr val="0000CC"/>
                </a:solidFill>
                <a:latin typeface="+mn-lt"/>
                <a:ea typeface="ＭＳ Ｐゴシック" pitchFamily="34" charset="-128"/>
                <a:sym typeface="Symbol" pitchFamily="18" charset="2"/>
              </a:rPr>
              <a:t>) </a:t>
            </a:r>
            <a:r>
              <a:rPr lang="en-US" sz="2500" dirty="0" smtClean="0">
                <a:solidFill>
                  <a:srgbClr val="0000CC"/>
                </a:solidFill>
                <a:latin typeface="+mn-lt"/>
                <a:ea typeface="ＭＳ Ｐゴシック" pitchFamily="34" charset="-128"/>
                <a:sym typeface="Symbol" pitchFamily="18" charset="2"/>
              </a:rPr>
              <a:t> = </a:t>
            </a:r>
            <a:r>
              <a:rPr lang="en-US" sz="2500" dirty="0">
                <a:solidFill>
                  <a:srgbClr val="0000CC"/>
                </a:solidFill>
                <a:latin typeface="+mn-lt"/>
                <a:ea typeface="ＭＳ Ｐゴシック" pitchFamily="34" charset="-128"/>
                <a:sym typeface="Symbol" pitchFamily="18" charset="2"/>
              </a:rPr>
              <a:t>0.23</a:t>
            </a:r>
          </a:p>
          <a:p>
            <a:pPr marL="342900" indent="-342900" algn="l" eaLnBrk="0" hangingPunct="0">
              <a:spcBef>
                <a:spcPct val="20000"/>
              </a:spcBef>
            </a:pPr>
            <a:endParaRPr lang="en-US" sz="1200" dirty="0">
              <a:solidFill>
                <a:srgbClr val="0000CC"/>
              </a:solidFill>
              <a:latin typeface="+mn-lt"/>
              <a:ea typeface="ＭＳ Ｐゴシック" pitchFamily="34" charset="-128"/>
              <a:sym typeface="Symbol" pitchFamily="18" charset="2"/>
            </a:endParaRPr>
          </a:p>
          <a:p>
            <a:pPr marL="342900" indent="-342900" algn="l" eaLnBrk="0" hangingPunct="0">
              <a:spcBef>
                <a:spcPct val="20000"/>
              </a:spcBef>
              <a:buFontTx/>
              <a:buNone/>
            </a:pPr>
            <a:r>
              <a:rPr lang="de-DE" sz="2500" dirty="0">
                <a:solidFill>
                  <a:schemeClr val="bg2"/>
                </a:solidFill>
                <a:latin typeface="+mn-lt"/>
                <a:ea typeface="ＭＳ Ｐゴシック" pitchFamily="34" charset="-128"/>
                <a:sym typeface="Wingdings" pitchFamily="2" charset="2"/>
              </a:rPr>
              <a:t>	</a:t>
            </a:r>
            <a:r>
              <a:rPr lang="de-DE" sz="2500" dirty="0">
                <a:latin typeface="+mn-lt"/>
                <a:ea typeface="ＭＳ Ｐゴシック" pitchFamily="34" charset="-128"/>
                <a:sym typeface="Wingdings" pitchFamily="2" charset="2"/>
              </a:rPr>
              <a:t> </a:t>
            </a:r>
            <a:r>
              <a:rPr lang="de-DE" sz="2500" dirty="0">
                <a:latin typeface="+mn-lt"/>
                <a:ea typeface="ＭＳ Ｐゴシック" pitchFamily="34" charset="-128"/>
              </a:rPr>
              <a:t>cos </a:t>
            </a:r>
            <a:r>
              <a:rPr lang="de-DE" sz="2500" dirty="0">
                <a:latin typeface="+mn-lt"/>
                <a:ea typeface="ＭＳ Ｐゴシック" pitchFamily="34" charset="-128"/>
                <a:sym typeface="Symbol" pitchFamily="18" charset="2"/>
              </a:rPr>
              <a:t> = -0.43;  = 2.01 </a:t>
            </a:r>
            <a:r>
              <a:rPr lang="en-US" sz="2500" dirty="0">
                <a:latin typeface="+mn-lt"/>
                <a:ea typeface="ＭＳ Ｐゴシック" pitchFamily="34" charset="-128"/>
                <a:sym typeface="Symbol" pitchFamily="18" charset="2"/>
              </a:rPr>
              <a:t> 231</a:t>
            </a:r>
          </a:p>
          <a:p>
            <a:pPr marL="342900" indent="-342900" algn="l" eaLnBrk="0" hangingPunct="0">
              <a:spcBef>
                <a:spcPct val="20000"/>
              </a:spcBef>
              <a:buFontTx/>
              <a:buNone/>
            </a:pPr>
            <a:endParaRPr lang="en-US" sz="2500" dirty="0">
              <a:solidFill>
                <a:srgbClr val="0000CC"/>
              </a:solidFill>
              <a:latin typeface="Georgia" pitchFamily="18" charset="0"/>
              <a:ea typeface="ＭＳ Ｐゴシック" pitchFamily="34" charset="-128"/>
              <a:sym typeface="Symbol" pitchFamily="18" charset="2"/>
            </a:endParaRPr>
          </a:p>
        </p:txBody>
      </p:sp>
      <p:sp>
        <p:nvSpPr>
          <p:cNvPr id="256007" name="Rectangle 5"/>
          <p:cNvSpPr txBox="1">
            <a:spLocks noGrp="1" noChangeArrowheads="1"/>
          </p:cNvSpPr>
          <p:nvPr/>
        </p:nvSpPr>
        <p:spPr bwMode="auto">
          <a:xfrm>
            <a:off x="-366713" y="6524625"/>
            <a:ext cx="24463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buFontTx/>
              <a:buNone/>
            </a:pPr>
            <a:r>
              <a:rPr lang="de-DE" sz="1400"/>
              <a:t>Reinhard Blutner</a:t>
            </a:r>
          </a:p>
        </p:txBody>
      </p:sp>
      <p:sp>
        <p:nvSpPr>
          <p:cNvPr id="256008"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4AAE1D95-9432-4DCF-A6ED-5FE6F30716B7}" type="slidenum">
              <a:rPr lang="en-US" sz="1400"/>
              <a:pPr algn="r">
                <a:buFontTx/>
                <a:buNone/>
              </a:pPr>
              <a:t>30</a:t>
            </a:fld>
            <a:endParaRPr lang="en-US" sz="1400"/>
          </a:p>
        </p:txBody>
      </p:sp>
    </p:spTree>
    <p:extLst>
      <p:ext uri="{BB962C8B-B14F-4D97-AF65-F5344CB8AC3E}">
        <p14:creationId xmlns:p14="http://schemas.microsoft.com/office/powerpoint/2010/main" val="22040754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8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8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8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8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daten.d\aufsatz\2012\Book propsal\qpara.jpg"/>
          <p:cNvPicPr>
            <a:picLocks noChangeAspect="1" noChangeArrowheads="1"/>
          </p:cNvPicPr>
          <p:nvPr/>
        </p:nvPicPr>
        <p:blipFill>
          <a:blip r:embed="rId3" cstate="print"/>
          <a:srcRect/>
          <a:stretch>
            <a:fillRect/>
          </a:stretch>
        </p:blipFill>
        <p:spPr bwMode="auto">
          <a:xfrm>
            <a:off x="4851123" y="3350685"/>
            <a:ext cx="4274544" cy="3526565"/>
          </a:xfrm>
          <a:prstGeom prst="rect">
            <a:avLst/>
          </a:prstGeom>
          <a:noFill/>
        </p:spPr>
      </p:pic>
      <p:sp>
        <p:nvSpPr>
          <p:cNvPr id="7" name="Rectangle 3"/>
          <p:cNvSpPr txBox="1">
            <a:spLocks noChangeArrowheads="1"/>
          </p:cNvSpPr>
          <p:nvPr/>
        </p:nvSpPr>
        <p:spPr bwMode="auto">
          <a:xfrm>
            <a:off x="258303" y="1701039"/>
            <a:ext cx="8458200" cy="32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sz="2500">
                <a:solidFill>
                  <a:schemeClr val="bg2"/>
                </a:solidFill>
                <a:latin typeface="Georgia" pitchFamily="18" charset="0"/>
                <a:ea typeface="MS PGothic" pitchFamily="34" charset="-128"/>
              </a:defRPr>
            </a:lvl1pPr>
            <a:lvl2pPr marL="914400" indent="-45720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algn="just">
              <a:spcAft>
                <a:spcPts val="600"/>
              </a:spcAft>
            </a:pPr>
            <a:r>
              <a:rPr lang="en-US" sz="2000" dirty="0" smtClean="0">
                <a:solidFill>
                  <a:schemeClr val="tx1"/>
                </a:solidFill>
                <a:latin typeface="Tahoma" pitchFamily="34" charset="0"/>
                <a:ea typeface="Tahoma" pitchFamily="34" charset="0"/>
                <a:cs typeface="Tahoma" pitchFamily="34" charset="0"/>
              </a:rPr>
              <a:t>The general idea of geometric models of meaning in the spirit of QT and the whole idea of quantum probabilities is a consequence of </a:t>
            </a:r>
            <a:r>
              <a:rPr lang="en-US" sz="2000" dirty="0" err="1" smtClean="0">
                <a:solidFill>
                  <a:schemeClr val="tx1"/>
                </a:solidFill>
                <a:latin typeface="Tahoma" pitchFamily="34" charset="0"/>
                <a:ea typeface="Tahoma" pitchFamily="34" charset="0"/>
                <a:cs typeface="Tahoma" pitchFamily="34" charset="0"/>
              </a:rPr>
              <a:t>Piron’s</a:t>
            </a:r>
            <a:r>
              <a:rPr lang="en-US" sz="2000" dirty="0" smtClean="0">
                <a:solidFill>
                  <a:schemeClr val="tx1"/>
                </a:solidFill>
                <a:latin typeface="Tahoma" pitchFamily="34" charset="0"/>
                <a:ea typeface="Tahoma" pitchFamily="34" charset="0"/>
                <a:cs typeface="Tahoma" pitchFamily="34" charset="0"/>
              </a:rPr>
              <a:t> representation theorem and Gleason’s theorem.</a:t>
            </a:r>
          </a:p>
          <a:p>
            <a:pPr algn="l">
              <a:spcAft>
                <a:spcPts val="600"/>
              </a:spcAft>
            </a:pPr>
            <a:r>
              <a:rPr lang="en-US" sz="2000" dirty="0" smtClean="0">
                <a:solidFill>
                  <a:schemeClr val="tx1"/>
                </a:solidFill>
                <a:latin typeface="Tahoma" pitchFamily="34" charset="0"/>
                <a:ea typeface="Tahoma" pitchFamily="34" charset="0"/>
                <a:cs typeface="Tahoma" pitchFamily="34" charset="0"/>
              </a:rPr>
              <a:t>The firefly examples illustrates how orthomodular lattices can arise from capacity restrictions. Hence, orthomodular lattices (but not Boolean lattices) are conceptually</a:t>
            </a:r>
            <a:br>
              <a:rPr lang="en-US" sz="2000" dirty="0" smtClean="0">
                <a:solidFill>
                  <a:schemeClr val="tx1"/>
                </a:solidFill>
                <a:latin typeface="Tahoma" pitchFamily="34" charset="0"/>
                <a:ea typeface="Tahoma" pitchFamily="34" charset="0"/>
                <a:cs typeface="Tahoma" pitchFamily="34" charset="0"/>
              </a:rPr>
            </a:br>
            <a:r>
              <a:rPr lang="en-US" sz="2000" dirty="0" smtClean="0">
                <a:solidFill>
                  <a:schemeClr val="tx1"/>
                </a:solidFill>
                <a:latin typeface="Tahoma" pitchFamily="34" charset="0"/>
                <a:ea typeface="Tahoma" pitchFamily="34" charset="0"/>
                <a:cs typeface="Tahoma" pitchFamily="34" charset="0"/>
              </a:rPr>
              <a:t>plausible from a general </a:t>
            </a:r>
            <a:br>
              <a:rPr lang="en-US" sz="2000" dirty="0" smtClean="0">
                <a:solidFill>
                  <a:schemeClr val="tx1"/>
                </a:solidFill>
                <a:latin typeface="Tahoma" pitchFamily="34" charset="0"/>
                <a:ea typeface="Tahoma" pitchFamily="34" charset="0"/>
                <a:cs typeface="Tahoma" pitchFamily="34" charset="0"/>
              </a:rPr>
            </a:br>
            <a:r>
              <a:rPr lang="en-US" sz="2000" dirty="0" smtClean="0">
                <a:solidFill>
                  <a:schemeClr val="tx1"/>
                </a:solidFill>
                <a:latin typeface="Tahoma" pitchFamily="34" charset="0"/>
                <a:ea typeface="Tahoma" pitchFamily="34" charset="0"/>
                <a:cs typeface="Tahoma" pitchFamily="34" charset="0"/>
              </a:rPr>
              <a:t>psychological perspective.</a:t>
            </a:r>
          </a:p>
        </p:txBody>
      </p:sp>
      <p:sp>
        <p:nvSpPr>
          <p:cNvPr id="8" name="Rectangle 2"/>
          <p:cNvSpPr txBox="1">
            <a:spLocks noChangeArrowheads="1"/>
          </p:cNvSpPr>
          <p:nvPr/>
        </p:nvSpPr>
        <p:spPr bwMode="auto">
          <a:xfrm>
            <a:off x="105509" y="365563"/>
            <a:ext cx="88274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buNone/>
            </a:pPr>
            <a:r>
              <a:rPr lang="nl-NL" sz="3600" dirty="0" smtClean="0">
                <a:solidFill>
                  <a:srgbClr val="000099"/>
                </a:solidFill>
                <a:latin typeface="Tahoma" pitchFamily="34" charset="0"/>
                <a:ea typeface="Tahoma" pitchFamily="34" charset="0"/>
                <a:cs typeface="Tahoma" pitchFamily="34" charset="0"/>
              </a:rPr>
              <a:t>Conclusions: The (virtual) conceptual necessity of quantum probabilities</a:t>
            </a:r>
            <a:endParaRPr lang="en-GB" sz="3600" dirty="0">
              <a:solidFill>
                <a:srgbClr val="000099"/>
              </a:solidFill>
              <a:latin typeface="Tahoma" pitchFamily="34" charset="0"/>
              <a:ea typeface="Tahoma" pitchFamily="34" charset="0"/>
              <a:cs typeface="Tahoma" pitchFamily="34" charset="0"/>
            </a:endParaRPr>
          </a:p>
        </p:txBody>
      </p:sp>
      <p:sp>
        <p:nvSpPr>
          <p:cNvPr id="4" name="Tijdelijke aanduiding voor dianummer 4"/>
          <p:cNvSpPr>
            <a:spLocks noGrp="1"/>
          </p:cNvSpPr>
          <p:nvPr>
            <p:ph type="sldNum" sz="quarter" idx="11"/>
          </p:nvPr>
        </p:nvSpPr>
        <p:spPr>
          <a:xfrm>
            <a:off x="6553200"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r>
              <a:rPr lang="en-US" sz="1000" dirty="0" smtClean="0">
                <a:solidFill>
                  <a:schemeClr val="tx1"/>
                </a:solidFill>
                <a:latin typeface="Verdana" pitchFamily="34" charset="0"/>
              </a:rPr>
              <a:t> </a:t>
            </a:r>
            <a:fld id="{01048C57-2DD4-48F0-A6F1-68ED0F86383D}" type="slidenum">
              <a:rPr lang="en-US" sz="1000" smtClean="0">
                <a:solidFill>
                  <a:schemeClr val="tx1"/>
                </a:solidFill>
                <a:latin typeface="Verdana" pitchFamily="34" charset="0"/>
              </a:rPr>
              <a:pPr/>
              <a:t>31</a:t>
            </a:fld>
            <a:endParaRPr lang="en-US" sz="1000" dirty="0" smtClean="0">
              <a:solidFill>
                <a:schemeClr val="tx1"/>
              </a:solidFill>
              <a:latin typeface="Verdana" pitchFamily="34" charset="0"/>
            </a:endParaRP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
        <p:nvSpPr>
          <p:cNvPr id="6" name="Rectangle 3"/>
          <p:cNvSpPr txBox="1">
            <a:spLocks noChangeArrowheads="1"/>
          </p:cNvSpPr>
          <p:nvPr/>
        </p:nvSpPr>
        <p:spPr bwMode="auto">
          <a:xfrm>
            <a:off x="220083" y="4356017"/>
            <a:ext cx="4581612" cy="32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sz="2500">
                <a:solidFill>
                  <a:schemeClr val="bg2"/>
                </a:solidFill>
                <a:latin typeface="Georgia" pitchFamily="18" charset="0"/>
                <a:ea typeface="MS PGothic" pitchFamily="34" charset="-128"/>
              </a:defRPr>
            </a:lvl1pPr>
            <a:lvl2pPr marL="914400" indent="-45720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algn="just">
              <a:spcAft>
                <a:spcPts val="600"/>
              </a:spcAft>
            </a:pPr>
            <a:r>
              <a:rPr lang="en-US" sz="2000" dirty="0" smtClean="0">
                <a:solidFill>
                  <a:schemeClr val="tx1"/>
                </a:solidFill>
                <a:latin typeface="Tahoma" pitchFamily="34" charset="0"/>
                <a:ea typeface="Tahoma" pitchFamily="34" charset="0"/>
                <a:cs typeface="Tahoma" pitchFamily="34" charset="0"/>
              </a:rPr>
              <a:t>Since the ‘mind’ is not an extended thing </a:t>
            </a:r>
            <a:r>
              <a:rPr lang="en-US" sz="2000" i="1" dirty="0" smtClean="0">
                <a:solidFill>
                  <a:schemeClr val="tx1"/>
                </a:solidFill>
                <a:latin typeface="Tahoma" pitchFamily="34" charset="0"/>
                <a:ea typeface="Tahoma" pitchFamily="34" charset="0"/>
                <a:cs typeface="Tahoma" pitchFamily="34" charset="0"/>
              </a:rPr>
              <a:t>locality </a:t>
            </a:r>
            <a:r>
              <a:rPr lang="en-US" sz="2000" dirty="0" smtClean="0">
                <a:solidFill>
                  <a:schemeClr val="tx1"/>
                </a:solidFill>
                <a:latin typeface="Tahoma" pitchFamily="34" charset="0"/>
                <a:ea typeface="Tahoma" pitchFamily="34" charset="0"/>
                <a:cs typeface="Tahoma" pitchFamily="34" charset="0"/>
              </a:rPr>
              <a:t>cannot be a mode of the mind. Hence, the quantum paradoxes (e.g. EPR – non-locality) do not appear within the cognitive realm.</a:t>
            </a:r>
          </a:p>
        </p:txBody>
      </p:sp>
    </p:spTree>
    <p:extLst>
      <p:ext uri="{BB962C8B-B14F-4D97-AF65-F5344CB8AC3E}">
        <p14:creationId xmlns:p14="http://schemas.microsoft.com/office/powerpoint/2010/main" val="56465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5F6B144B-F4F7-4540-A52C-ACF214E19D1B}" type="slidenum">
              <a:rPr lang="en-US" sz="1000">
                <a:latin typeface="Verdana" pitchFamily="34" charset="0"/>
              </a:rPr>
              <a:pPr algn="r">
                <a:buFontTx/>
                <a:buNone/>
              </a:pPr>
              <a:t>32</a:t>
            </a:fld>
            <a:endParaRPr lang="en-US" sz="1000" dirty="0">
              <a:latin typeface="Verdana" pitchFamily="34" charset="0"/>
            </a:endParaRPr>
          </a:p>
        </p:txBody>
      </p:sp>
      <p:sp>
        <p:nvSpPr>
          <p:cNvPr id="322564" name="Rectangle 2"/>
          <p:cNvSpPr>
            <a:spLocks noGrp="1" noChangeArrowheads="1"/>
          </p:cNvSpPr>
          <p:nvPr>
            <p:ph type="title" idx="4294967295"/>
          </p:nvPr>
        </p:nvSpPr>
        <p:spPr>
          <a:xfrm>
            <a:off x="755650" y="333375"/>
            <a:ext cx="7993063" cy="1304925"/>
          </a:xfrm>
        </p:spPr>
        <p:txBody>
          <a:bodyPr/>
          <a:lstStyle/>
          <a:p>
            <a:pPr eaLnBrk="1" hangingPunct="1"/>
            <a:r>
              <a:rPr lang="en-US" dirty="0" smtClean="0">
                <a:solidFill>
                  <a:srgbClr val="C00000"/>
                </a:solidFill>
              </a:rPr>
              <a:t>III</a:t>
            </a:r>
            <a:br>
              <a:rPr lang="en-US" dirty="0" smtClean="0">
                <a:solidFill>
                  <a:srgbClr val="C00000"/>
                </a:solidFill>
              </a:rPr>
            </a:br>
            <a:r>
              <a:rPr lang="en-US" dirty="0" smtClean="0">
                <a:solidFill>
                  <a:srgbClr val="C00000"/>
                </a:solidFill>
              </a:rPr>
              <a:t>Some pilot applications</a:t>
            </a:r>
            <a:endParaRPr lang="de-DE" dirty="0" smtClean="0">
              <a:solidFill>
                <a:srgbClr val="C00000"/>
              </a:solidFill>
            </a:endParaRP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3155998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r>
              <a:rPr lang="de-DE" sz="1400" smtClean="0"/>
              <a:t>Reinhard Blutner</a:t>
            </a:r>
          </a:p>
        </p:txBody>
      </p:sp>
      <p:sp>
        <p:nvSpPr>
          <p:cNvPr id="205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fld id="{33168CEB-01E6-4C55-8DBA-AD81D4BD40D3}" type="slidenum">
              <a:rPr lang="en-US" sz="1400"/>
              <a:pPr/>
              <a:t>33</a:t>
            </a:fld>
            <a:endParaRPr lang="en-US" sz="1400"/>
          </a:p>
        </p:txBody>
      </p:sp>
      <p:sp>
        <p:nvSpPr>
          <p:cNvPr id="2054" name="Titel 1"/>
          <p:cNvSpPr>
            <a:spLocks noGrp="1"/>
          </p:cNvSpPr>
          <p:nvPr>
            <p:ph type="title"/>
          </p:nvPr>
        </p:nvSpPr>
        <p:spPr>
          <a:xfrm>
            <a:off x="457200" y="214348"/>
            <a:ext cx="8229600" cy="1143000"/>
          </a:xfrm>
        </p:spPr>
        <p:txBody>
          <a:bodyPr/>
          <a:lstStyle/>
          <a:p>
            <a:pPr eaLnBrk="1" hangingPunct="1"/>
            <a:r>
              <a:rPr lang="de-DE" dirty="0" err="1" smtClean="0"/>
              <a:t>Qubit</a:t>
            </a:r>
            <a:r>
              <a:rPr lang="de-DE" dirty="0" smtClean="0"/>
              <a:t> </a:t>
            </a:r>
            <a:r>
              <a:rPr lang="de-DE" dirty="0" err="1" smtClean="0"/>
              <a:t>states</a:t>
            </a:r>
            <a:endParaRPr lang="de-DE" dirty="0" smtClean="0"/>
          </a:p>
        </p:txBody>
      </p:sp>
      <p:sp>
        <p:nvSpPr>
          <p:cNvPr id="92163" name="Rectangle 3"/>
          <p:cNvSpPr>
            <a:spLocks noGrp="1" noChangeArrowheads="1"/>
          </p:cNvSpPr>
          <p:nvPr>
            <p:ph type="body" sz="half" idx="1"/>
          </p:nvPr>
        </p:nvSpPr>
        <p:spPr>
          <a:xfrm>
            <a:off x="331596" y="1640396"/>
            <a:ext cx="8902839" cy="4525963"/>
          </a:xfrm>
        </p:spPr>
        <p:txBody>
          <a:bodyPr/>
          <a:lstStyle/>
          <a:p>
            <a:pPr algn="just"/>
            <a:r>
              <a:rPr lang="en-US" dirty="0" smtClean="0"/>
              <a:t>A bit is the basic unit of information in classical computation referring to a choice between two discrete states, say {0, 1}.</a:t>
            </a:r>
          </a:p>
          <a:p>
            <a:pPr algn="just"/>
            <a:r>
              <a:rPr lang="en-US" dirty="0" smtClean="0"/>
              <a:t>A </a:t>
            </a:r>
            <a:r>
              <a:rPr lang="en-US" dirty="0" err="1" smtClean="0"/>
              <a:t>qubit</a:t>
            </a:r>
            <a:r>
              <a:rPr lang="en-US" dirty="0" smtClean="0"/>
              <a:t> is the basic of information in quantum computing referring to a choice between the unit-vectors in a two-dimensional Hilbert space.</a:t>
            </a:r>
          </a:p>
          <a:p>
            <a:pPr algn="just">
              <a:lnSpc>
                <a:spcPct val="130000"/>
              </a:lnSpc>
            </a:pPr>
            <a:r>
              <a:rPr lang="en-US" dirty="0" smtClean="0"/>
              <a:t>For instance, the orthogonal states 	   and 	     can be taken to represent </a:t>
            </a:r>
            <a:r>
              <a:rPr lang="en-US" i="1" dirty="0" smtClean="0"/>
              <a:t>true</a:t>
            </a:r>
            <a:r>
              <a:rPr lang="en-US" dirty="0" smtClean="0"/>
              <a:t> and </a:t>
            </a:r>
            <a:r>
              <a:rPr lang="en-US" i="1" dirty="0" smtClean="0"/>
              <a:t>false</a:t>
            </a:r>
            <a:r>
              <a:rPr lang="en-US" dirty="0" smtClean="0"/>
              <a:t>, the vectors in between are appropriate for modeling vagueness.</a:t>
            </a:r>
          </a:p>
          <a:p>
            <a:endParaRPr lang="en-US" dirty="0" smtClean="0"/>
          </a:p>
        </p:txBody>
      </p:sp>
      <p:grpSp>
        <p:nvGrpSpPr>
          <p:cNvPr id="2" name="Group 14"/>
          <p:cNvGrpSpPr>
            <a:grpSpLocks/>
          </p:cNvGrpSpPr>
          <p:nvPr/>
        </p:nvGrpSpPr>
        <p:grpSpPr bwMode="auto">
          <a:xfrm>
            <a:off x="6537219" y="4385716"/>
            <a:ext cx="1873250" cy="708025"/>
            <a:chOff x="2852" y="2750"/>
            <a:chExt cx="1180" cy="446"/>
          </a:xfrm>
        </p:grpSpPr>
        <p:graphicFrame>
          <p:nvGraphicFramePr>
            <p:cNvPr id="2050" name="Object 8"/>
            <p:cNvGraphicFramePr>
              <a:graphicFrameLocks noChangeAspect="1"/>
            </p:cNvGraphicFramePr>
            <p:nvPr/>
          </p:nvGraphicFramePr>
          <p:xfrm>
            <a:off x="2852" y="2750"/>
            <a:ext cx="260" cy="446"/>
          </p:xfrm>
          <a:graphic>
            <a:graphicData uri="http://schemas.openxmlformats.org/presentationml/2006/ole">
              <mc:AlternateContent xmlns:mc="http://schemas.openxmlformats.org/markup-compatibility/2006">
                <mc:Choice xmlns:v="urn:schemas-microsoft-com:vml" Requires="v">
                  <p:oleObj spid="_x0000_s1142" name="Equation" r:id="rId4" imgW="266400" imgH="457200" progId="Equation.3">
                    <p:embed/>
                  </p:oleObj>
                </mc:Choice>
                <mc:Fallback>
                  <p:oleObj name="Equation" r:id="rId4" imgW="2664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 y="2750"/>
                          <a:ext cx="260" cy="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12"/>
            <p:cNvGraphicFramePr>
              <a:graphicFrameLocks noChangeAspect="1"/>
            </p:cNvGraphicFramePr>
            <p:nvPr/>
          </p:nvGraphicFramePr>
          <p:xfrm>
            <a:off x="3780" y="2750"/>
            <a:ext cx="252" cy="432"/>
          </p:xfrm>
          <a:graphic>
            <a:graphicData uri="http://schemas.openxmlformats.org/presentationml/2006/ole">
              <mc:AlternateContent xmlns:mc="http://schemas.openxmlformats.org/markup-compatibility/2006">
                <mc:Choice xmlns:v="urn:schemas-microsoft-com:vml" Requires="v">
                  <p:oleObj spid="_x0000_s1143" name="Equation" r:id="rId6" imgW="266400" imgH="457200" progId="Equation.3">
                    <p:embed/>
                  </p:oleObj>
                </mc:Choice>
                <mc:Fallback>
                  <p:oleObj name="Equation" r:id="rId6" imgW="2664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0" y="2750"/>
                          <a:ext cx="25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263799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r>
              <a:rPr lang="de-DE" sz="1400" smtClean="0"/>
              <a:t>Reinhard Blutner</a:t>
            </a:r>
          </a:p>
        </p:txBody>
      </p:sp>
      <p:sp>
        <p:nvSpPr>
          <p:cNvPr id="3077"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fld id="{0FA14AE1-F928-4F6A-85DE-65E9C5E31AA7}" type="slidenum">
              <a:rPr lang="en-US" sz="1400"/>
              <a:pPr/>
              <a:t>34</a:t>
            </a:fld>
            <a:endParaRPr lang="en-US" sz="1400"/>
          </a:p>
        </p:txBody>
      </p:sp>
      <p:sp>
        <p:nvSpPr>
          <p:cNvPr id="3078" name="Titel 1"/>
          <p:cNvSpPr>
            <a:spLocks noGrp="1"/>
          </p:cNvSpPr>
          <p:nvPr>
            <p:ph type="title"/>
          </p:nvPr>
        </p:nvSpPr>
        <p:spPr/>
        <p:txBody>
          <a:bodyPr/>
          <a:lstStyle/>
          <a:p>
            <a:pPr eaLnBrk="1" hangingPunct="1"/>
            <a:r>
              <a:rPr lang="de-DE" dirty="0" smtClean="0"/>
              <a:t>Bloch </a:t>
            </a:r>
            <a:r>
              <a:rPr lang="de-DE" dirty="0" err="1" smtClean="0"/>
              <a:t>spheres</a:t>
            </a:r>
            <a:endParaRPr lang="de-DE" dirty="0" smtClean="0"/>
          </a:p>
        </p:txBody>
      </p:sp>
      <p:sp>
        <p:nvSpPr>
          <p:cNvPr id="28677" name="Rectangle 5"/>
          <p:cNvSpPr>
            <a:spLocks noGrp="1" noChangeArrowheads="1"/>
          </p:cNvSpPr>
          <p:nvPr>
            <p:ph type="body" sz="half" idx="4294967295"/>
          </p:nvPr>
        </p:nvSpPr>
        <p:spPr>
          <a:xfrm>
            <a:off x="523875" y="1495425"/>
            <a:ext cx="3838575" cy="4525963"/>
          </a:xfrm>
        </p:spPr>
        <p:txBody>
          <a:bodyPr/>
          <a:lstStyle/>
          <a:p>
            <a:pPr>
              <a:buFontTx/>
              <a:buNone/>
            </a:pPr>
            <a:r>
              <a:rPr lang="en-US" dirty="0" smtClean="0"/>
              <a:t>Real Hilbert Space: </a:t>
            </a:r>
          </a:p>
          <a:p>
            <a:endParaRPr lang="en-US" sz="2400" dirty="0" smtClean="0"/>
          </a:p>
        </p:txBody>
      </p:sp>
      <p:graphicFrame>
        <p:nvGraphicFramePr>
          <p:cNvPr id="28678" name="Object 6"/>
          <p:cNvGraphicFramePr>
            <a:graphicFrameLocks noGrp="1" noChangeAspect="1"/>
          </p:cNvGraphicFramePr>
          <p:nvPr>
            <p:ph sz="quarter" idx="4294967295"/>
          </p:nvPr>
        </p:nvGraphicFramePr>
        <p:xfrm>
          <a:off x="722313" y="2311400"/>
          <a:ext cx="2652712" cy="663575"/>
        </p:xfrm>
        <a:graphic>
          <a:graphicData uri="http://schemas.openxmlformats.org/presentationml/2006/ole">
            <mc:AlternateContent xmlns:mc="http://schemas.openxmlformats.org/markup-compatibility/2006">
              <mc:Choice xmlns:v="urn:schemas-microsoft-com:vml" Requires="v">
                <p:oleObj spid="_x0000_s2166" name="Equation" r:id="rId4" imgW="1828800" imgH="457200" progId="Equation.3">
                  <p:embed/>
                </p:oleObj>
              </mc:Choice>
              <mc:Fallback>
                <p:oleObj name="Equation" r:id="rId4" imgW="18288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3" y="2311400"/>
                        <a:ext cx="2652712"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0" name="Object 8"/>
          <p:cNvGraphicFramePr>
            <a:graphicFrameLocks noGrp="1" noChangeAspect="1"/>
          </p:cNvGraphicFramePr>
          <p:nvPr>
            <p:ph sz="quarter" idx="4294967295"/>
            <p:extLst>
              <p:ext uri="{D42A27DB-BD31-4B8C-83A1-F6EECF244321}">
                <p14:modId xmlns:p14="http://schemas.microsoft.com/office/powerpoint/2010/main" val="1744576593"/>
              </p:ext>
            </p:extLst>
          </p:nvPr>
        </p:nvGraphicFramePr>
        <p:xfrm>
          <a:off x="5049838" y="2343150"/>
          <a:ext cx="3122612" cy="542925"/>
        </p:xfrm>
        <a:graphic>
          <a:graphicData uri="http://schemas.openxmlformats.org/presentationml/2006/ole">
            <mc:AlternateContent xmlns:mc="http://schemas.openxmlformats.org/markup-compatibility/2006">
              <mc:Choice xmlns:v="urn:schemas-microsoft-com:vml" Requires="v">
                <p:oleObj spid="_x0000_s2167" name="Formel" r:id="rId6" imgW="2628720" imgH="457200" progId="Equation.3">
                  <p:embed/>
                </p:oleObj>
              </mc:Choice>
              <mc:Fallback>
                <p:oleObj name="Formel" r:id="rId6" imgW="2628720" imgH="457200" progId="Equation.3">
                  <p:embed/>
                  <p:pic>
                    <p:nvPicPr>
                      <p:cNvPr id="0" name=""/>
                      <p:cNvPicPr>
                        <a:picLocks noChangeAspect="1" noChangeArrowheads="1"/>
                      </p:cNvPicPr>
                      <p:nvPr/>
                    </p:nvPicPr>
                    <p:blipFill>
                      <a:blip r:embed="rId7"/>
                      <a:srcRect/>
                      <a:stretch>
                        <a:fillRect/>
                      </a:stretch>
                    </p:blipFill>
                    <p:spPr bwMode="auto">
                      <a:xfrm>
                        <a:off x="5049838" y="2343150"/>
                        <a:ext cx="3122612"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2" name="Rectangle 10"/>
          <p:cNvSpPr>
            <a:spLocks noChangeArrowheads="1"/>
          </p:cNvSpPr>
          <p:nvPr/>
        </p:nvSpPr>
        <p:spPr bwMode="auto">
          <a:xfrm>
            <a:off x="4787900" y="1519022"/>
            <a:ext cx="38385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algn="l">
              <a:spcBef>
                <a:spcPct val="20000"/>
              </a:spcBef>
              <a:buFontTx/>
              <a:buNone/>
            </a:pPr>
            <a:r>
              <a:rPr lang="en-US" sz="2800" dirty="0"/>
              <a:t>Complex Hilbert Space </a:t>
            </a:r>
          </a:p>
          <a:p>
            <a:pPr algn="l">
              <a:spcBef>
                <a:spcPct val="20000"/>
              </a:spcBef>
            </a:pPr>
            <a:endParaRPr lang="en-US" dirty="0"/>
          </a:p>
        </p:txBody>
      </p:sp>
      <p:pic>
        <p:nvPicPr>
          <p:cNvPr id="28683" name="Picture 3" descr="D:\UvA\Scriptie\nigg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3" y="3200400"/>
            <a:ext cx="35020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Figure2"/>
          <p:cNvPicPr>
            <a:picLocks noChangeAspect="1" noChangeArrowheads="1"/>
          </p:cNvPicPr>
          <p:nvPr/>
        </p:nvPicPr>
        <p:blipFill>
          <a:blip r:embed="rId9" cstate="print">
            <a:lum bright="-6000" contrast="36000"/>
            <a:extLst>
              <a:ext uri="{28A0092B-C50C-407E-A947-70E740481C1C}">
                <a14:useLocalDpi xmlns:a14="http://schemas.microsoft.com/office/drawing/2010/main" val="0"/>
              </a:ext>
            </a:extLst>
          </a:blip>
          <a:srcRect/>
          <a:stretch>
            <a:fillRect/>
          </a:stretch>
        </p:blipFill>
        <p:spPr bwMode="auto">
          <a:xfrm>
            <a:off x="5457825" y="3427413"/>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13"/>
          <p:cNvSpPr txBox="1">
            <a:spLocks noChangeArrowheads="1"/>
          </p:cNvSpPr>
          <p:nvPr/>
        </p:nvSpPr>
        <p:spPr bwMode="auto">
          <a:xfrm>
            <a:off x="2457450" y="5105400"/>
            <a:ext cx="85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indent="457200" eaLnBrk="0" hangingPunct="0">
              <a:tabLst>
                <a:tab pos="447675" algn="l"/>
              </a:tabLst>
              <a:defRPr sz="2400">
                <a:solidFill>
                  <a:schemeClr val="tx1"/>
                </a:solidFill>
                <a:latin typeface="Tahoma" panose="020B0604030504040204" pitchFamily="34" charset="0"/>
              </a:defRPr>
            </a:lvl1pPr>
            <a:lvl2pPr marL="742950" indent="-285750" eaLnBrk="0" hangingPunct="0">
              <a:tabLst>
                <a:tab pos="447675" algn="l"/>
              </a:tabLst>
              <a:defRPr sz="2400">
                <a:solidFill>
                  <a:schemeClr val="tx1"/>
                </a:solidFill>
                <a:latin typeface="Tahoma" panose="020B0604030504040204" pitchFamily="34" charset="0"/>
              </a:defRPr>
            </a:lvl2pPr>
            <a:lvl3pPr marL="1143000" indent="-228600" eaLnBrk="0" hangingPunct="0">
              <a:tabLst>
                <a:tab pos="447675" algn="l"/>
              </a:tabLst>
              <a:defRPr sz="2400">
                <a:solidFill>
                  <a:schemeClr val="tx1"/>
                </a:solidFill>
                <a:latin typeface="Tahoma" panose="020B0604030504040204" pitchFamily="34" charset="0"/>
              </a:defRPr>
            </a:lvl3pPr>
            <a:lvl4pPr marL="1600200" indent="-228600" eaLnBrk="0" hangingPunct="0">
              <a:tabLst>
                <a:tab pos="447675" algn="l"/>
              </a:tabLst>
              <a:defRPr sz="2400">
                <a:solidFill>
                  <a:schemeClr val="tx1"/>
                </a:solidFill>
                <a:latin typeface="Tahoma" panose="020B0604030504040204" pitchFamily="34" charset="0"/>
              </a:defRPr>
            </a:lvl4pPr>
            <a:lvl5pPr marL="2057400" indent="-228600" eaLnBrk="0" hangingPunct="0">
              <a:tabLst>
                <a:tab pos="447675" algn="l"/>
              </a:tabLst>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tabLst>
                <a:tab pos="447675" algn="l"/>
              </a:tabLst>
              <a:defRPr sz="2400">
                <a:solidFill>
                  <a:schemeClr val="tx1"/>
                </a:solidFill>
                <a:latin typeface="Tahoma" panose="020B0604030504040204" pitchFamily="34" charset="0"/>
              </a:defRPr>
            </a:lvl9pPr>
          </a:lstStyle>
          <a:p>
            <a:pPr algn="l" eaLnBrk="1" hangingPunct="1">
              <a:spcBef>
                <a:spcPct val="50000"/>
              </a:spcBef>
              <a:buFontTx/>
              <a:buNone/>
            </a:pPr>
            <a:r>
              <a:rPr lang="en-US">
                <a:sym typeface="Symbol" panose="05050102010706020507" pitchFamily="18" charset="2"/>
              </a:rPr>
              <a:t></a:t>
            </a:r>
          </a:p>
        </p:txBody>
      </p:sp>
    </p:spTree>
    <p:extLst>
      <p:ext uri="{BB962C8B-B14F-4D97-AF65-F5344CB8AC3E}">
        <p14:creationId xmlns:p14="http://schemas.microsoft.com/office/powerpoint/2010/main" val="1655272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p:bldP spid="28682" grpId="0"/>
      <p:bldP spid="286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r>
              <a:rPr lang="de-DE" sz="1400" smtClean="0"/>
              <a:t>Reinhard Blutner</a:t>
            </a:r>
          </a:p>
        </p:txBody>
      </p:sp>
      <p:sp>
        <p:nvSpPr>
          <p:cNvPr id="33795"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fld id="{3ED386E3-7C8E-4EC2-910C-BD118727FA2E}" type="slidenum">
              <a:rPr lang="en-US" sz="1400"/>
              <a:pPr/>
              <a:t>35</a:t>
            </a:fld>
            <a:endParaRPr lang="en-US" sz="1400"/>
          </a:p>
        </p:txBody>
      </p:sp>
      <p:sp>
        <p:nvSpPr>
          <p:cNvPr id="30722" name="Content Placeholder 1"/>
          <p:cNvSpPr>
            <a:spLocks noGrp="1"/>
          </p:cNvSpPr>
          <p:nvPr>
            <p:ph idx="1"/>
          </p:nvPr>
        </p:nvSpPr>
        <p:spPr/>
        <p:txBody>
          <a:bodyPr/>
          <a:lstStyle/>
          <a:p>
            <a:pPr eaLnBrk="1" hangingPunct="1"/>
            <a:r>
              <a:rPr lang="nl-NL" sz="2400" dirty="0" smtClean="0"/>
              <a:t>3 dimensions</a:t>
            </a:r>
          </a:p>
          <a:p>
            <a:pPr lvl="1" eaLnBrk="1" hangingPunct="1"/>
            <a:r>
              <a:rPr lang="nl-NL" dirty="0" smtClean="0"/>
              <a:t>Introverted vs. Extraverted</a:t>
            </a:r>
          </a:p>
          <a:p>
            <a:pPr lvl="1" eaLnBrk="1" hangingPunct="1"/>
            <a:r>
              <a:rPr lang="nl-NL" b="1" dirty="0" smtClean="0"/>
              <a:t>T</a:t>
            </a:r>
            <a:r>
              <a:rPr lang="nl-NL" dirty="0" smtClean="0"/>
              <a:t>hinking vs. </a:t>
            </a:r>
            <a:r>
              <a:rPr lang="nl-NL" b="1" dirty="0" smtClean="0"/>
              <a:t>F</a:t>
            </a:r>
            <a:r>
              <a:rPr lang="nl-NL" dirty="0" smtClean="0"/>
              <a:t>eeling	</a:t>
            </a:r>
          </a:p>
          <a:p>
            <a:pPr lvl="1" eaLnBrk="1" hangingPunct="1"/>
            <a:r>
              <a:rPr lang="nl-NL" b="1" dirty="0" smtClean="0"/>
              <a:t>S</a:t>
            </a:r>
            <a:r>
              <a:rPr lang="nl-NL" dirty="0" smtClean="0"/>
              <a:t>ensation vs. i</a:t>
            </a:r>
            <a:r>
              <a:rPr lang="nl-NL" b="1" dirty="0" smtClean="0"/>
              <a:t>N</a:t>
            </a:r>
            <a:r>
              <a:rPr lang="nl-NL" dirty="0" smtClean="0"/>
              <a:t>tuition</a:t>
            </a:r>
          </a:p>
          <a:p>
            <a:pPr eaLnBrk="1" hangingPunct="1"/>
            <a:r>
              <a:rPr lang="nl-NL" sz="2400" dirty="0" smtClean="0"/>
              <a:t>8 basic types </a:t>
            </a:r>
          </a:p>
          <a:p>
            <a:pPr lvl="1" eaLnBrk="1" hangingPunct="1">
              <a:buFont typeface="Verdana" panose="020B0604030504040204" pitchFamily="34" charset="0"/>
              <a:buNone/>
            </a:pPr>
            <a:endParaRPr lang="nl-NL" dirty="0" smtClean="0"/>
          </a:p>
          <a:p>
            <a:pPr lvl="1" eaLnBrk="1" hangingPunct="1">
              <a:buFontTx/>
              <a:buNone/>
            </a:pPr>
            <a:endParaRPr lang="nl-NL" dirty="0" smtClean="0"/>
          </a:p>
          <a:p>
            <a:pPr eaLnBrk="1" hangingPunct="1"/>
            <a:endParaRPr lang="nl-NL" dirty="0" smtClean="0"/>
          </a:p>
          <a:p>
            <a:pPr eaLnBrk="1" hangingPunct="1"/>
            <a:endParaRPr lang="nl-NL" dirty="0" smtClean="0"/>
          </a:p>
        </p:txBody>
      </p:sp>
      <p:sp>
        <p:nvSpPr>
          <p:cNvPr id="33797" name="Title 2"/>
          <p:cNvSpPr>
            <a:spLocks noGrp="1"/>
          </p:cNvSpPr>
          <p:nvPr>
            <p:ph type="title"/>
          </p:nvPr>
        </p:nvSpPr>
        <p:spPr>
          <a:xfrm>
            <a:off x="457200" y="188913"/>
            <a:ext cx="6562725" cy="1143000"/>
          </a:xfrm>
        </p:spPr>
        <p:txBody>
          <a:bodyPr/>
          <a:lstStyle/>
          <a:p>
            <a:pPr eaLnBrk="1" hangingPunct="1"/>
            <a:r>
              <a:rPr lang="nl-NL" sz="3600" smtClean="0"/>
              <a:t>C.G. Jung’s theory of personality</a:t>
            </a:r>
          </a:p>
        </p:txBody>
      </p:sp>
      <p:pic>
        <p:nvPicPr>
          <p:cNvPr id="33798" name="Picture 2" descr="C:\Users\Xakt\Desktop\jung5-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63" y="333375"/>
            <a:ext cx="214312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D:\UvA\Scriptie\compas_pijl_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833813"/>
            <a:ext cx="262572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descr="D:\UvA\Scriptie\nigg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617913"/>
            <a:ext cx="33210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911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r>
              <a:rPr lang="de-DE" sz="1400" smtClean="0"/>
              <a:t>Reinhard Blutner</a:t>
            </a:r>
          </a:p>
        </p:txBody>
      </p:sp>
      <p:sp>
        <p:nvSpPr>
          <p:cNvPr id="34819"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fld id="{E9A0EA90-D9F7-4FBE-8AFB-4542C4AAAC65}" type="slidenum">
              <a:rPr lang="en-US" sz="1400"/>
              <a:pPr/>
              <a:t>36</a:t>
            </a:fld>
            <a:endParaRPr lang="en-US" sz="1400"/>
          </a:p>
        </p:txBody>
      </p:sp>
      <p:sp>
        <p:nvSpPr>
          <p:cNvPr id="34820" name="Content Placeholder 1"/>
          <p:cNvSpPr>
            <a:spLocks noGrp="1"/>
          </p:cNvSpPr>
          <p:nvPr>
            <p:ph idx="1"/>
          </p:nvPr>
        </p:nvSpPr>
        <p:spPr>
          <a:xfrm>
            <a:off x="395288" y="1600200"/>
            <a:ext cx="8229600" cy="4525963"/>
          </a:xfrm>
        </p:spPr>
        <p:txBody>
          <a:bodyPr/>
          <a:lstStyle/>
          <a:p>
            <a:pPr eaLnBrk="1" hangingPunct="1">
              <a:buFontTx/>
              <a:buNone/>
            </a:pPr>
            <a:r>
              <a:rPr lang="nl-NL" sz="2400" dirty="0" smtClean="0"/>
              <a:t>Introverted i</a:t>
            </a:r>
            <a:r>
              <a:rPr lang="nl-NL" sz="2400" b="1" dirty="0" smtClean="0"/>
              <a:t>N</a:t>
            </a:r>
            <a:r>
              <a:rPr lang="nl-NL" sz="2400" dirty="0" smtClean="0"/>
              <a:t>tuitive </a:t>
            </a:r>
            <a:r>
              <a:rPr lang="nl-NL" sz="2400" b="1" dirty="0" smtClean="0"/>
              <a:t>T</a:t>
            </a:r>
            <a:r>
              <a:rPr lang="nl-NL" sz="2400" dirty="0" smtClean="0"/>
              <a:t>hinker </a:t>
            </a:r>
          </a:p>
        </p:txBody>
      </p:sp>
      <p:pic>
        <p:nvPicPr>
          <p:cNvPr id="34821" name="Picture 4" descr="D:\UvA\Scriptie\compas_pijl_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786063"/>
            <a:ext cx="2952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itle 2"/>
          <p:cNvSpPr>
            <a:spLocks noGrp="1"/>
          </p:cNvSpPr>
          <p:nvPr>
            <p:ph type="title"/>
          </p:nvPr>
        </p:nvSpPr>
        <p:spPr/>
        <p:txBody>
          <a:bodyPr/>
          <a:lstStyle/>
          <a:p>
            <a:pPr eaLnBrk="1" hangingPunct="1"/>
            <a:r>
              <a:rPr lang="nl-NL" dirty="0" smtClean="0"/>
              <a:t>Sherlock Holmes</a:t>
            </a:r>
          </a:p>
        </p:txBody>
      </p:sp>
      <p:pic>
        <p:nvPicPr>
          <p:cNvPr id="34823" name="Picture 3" descr="D:\UvA\Scriptie\compas_pijl_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2786063"/>
            <a:ext cx="2970212"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5" descr="D:\UvA\Scriptie\holme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7438" y="4724400"/>
            <a:ext cx="159861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2" descr="C:\Users\Xakt\Desktop\holme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2278063"/>
            <a:ext cx="15986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9"/>
          <p:cNvSpPr txBox="1">
            <a:spLocks noChangeArrowheads="1"/>
          </p:cNvSpPr>
          <p:nvPr/>
        </p:nvSpPr>
        <p:spPr bwMode="auto">
          <a:xfrm>
            <a:off x="4328584" y="5816582"/>
            <a:ext cx="385374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buFontTx/>
              <a:buNone/>
            </a:pPr>
            <a:r>
              <a:rPr lang="nl-NL" sz="2800" dirty="0">
                <a:solidFill>
                  <a:schemeClr val="bg2">
                    <a:lumMod val="75000"/>
                  </a:schemeClr>
                </a:solidFill>
              </a:rPr>
              <a:t> </a:t>
            </a:r>
            <a:r>
              <a:rPr lang="nl-NL" sz="2800" dirty="0" smtClean="0">
                <a:solidFill>
                  <a:schemeClr val="bg2">
                    <a:lumMod val="75000"/>
                  </a:schemeClr>
                </a:solidFill>
              </a:rPr>
              <a:t>Shadow</a:t>
            </a:r>
          </a:p>
          <a:p>
            <a:pPr eaLnBrk="1" hangingPunct="1">
              <a:buFontTx/>
              <a:buNone/>
            </a:pPr>
            <a:r>
              <a:rPr lang="nl-NL" dirty="0" smtClean="0">
                <a:solidFill>
                  <a:schemeClr val="bg2">
                    <a:lumMod val="75000"/>
                  </a:schemeClr>
                </a:solidFill>
              </a:rPr>
              <a:t>Extraverted </a:t>
            </a:r>
            <a:r>
              <a:rPr lang="nl-NL" b="1" dirty="0" smtClean="0">
                <a:solidFill>
                  <a:schemeClr val="bg2">
                    <a:lumMod val="75000"/>
                  </a:schemeClr>
                </a:solidFill>
              </a:rPr>
              <a:t>S</a:t>
            </a:r>
            <a:r>
              <a:rPr lang="nl-NL" dirty="0" smtClean="0">
                <a:solidFill>
                  <a:schemeClr val="bg2">
                    <a:lumMod val="75000"/>
                  </a:schemeClr>
                </a:solidFill>
              </a:rPr>
              <a:t>ensing </a:t>
            </a:r>
            <a:r>
              <a:rPr lang="nl-NL" b="1" dirty="0" smtClean="0">
                <a:solidFill>
                  <a:schemeClr val="bg2">
                    <a:lumMod val="75000"/>
                  </a:schemeClr>
                </a:solidFill>
              </a:rPr>
              <a:t>F</a:t>
            </a:r>
            <a:r>
              <a:rPr lang="nl-NL" dirty="0" smtClean="0">
                <a:solidFill>
                  <a:schemeClr val="bg2">
                    <a:lumMod val="75000"/>
                  </a:schemeClr>
                </a:solidFill>
              </a:rPr>
              <a:t>eeler</a:t>
            </a:r>
            <a:endParaRPr lang="nl-NL" dirty="0">
              <a:solidFill>
                <a:schemeClr val="bg2">
                  <a:lumMod val="75000"/>
                </a:schemeClr>
              </a:solidFill>
            </a:endParaRPr>
          </a:p>
        </p:txBody>
      </p:sp>
    </p:spTree>
    <p:extLst>
      <p:ext uri="{BB962C8B-B14F-4D97-AF65-F5344CB8AC3E}">
        <p14:creationId xmlns:p14="http://schemas.microsoft.com/office/powerpoint/2010/main" val="953918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r>
              <a:rPr lang="de-DE" sz="1400" smtClean="0"/>
              <a:t>Reinhard Blutner</a:t>
            </a:r>
          </a:p>
        </p:txBody>
      </p:sp>
      <p:sp>
        <p:nvSpPr>
          <p:cNvPr id="35843"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fld id="{28344334-FC04-4077-AFCC-46909D48406B}" type="slidenum">
              <a:rPr lang="en-US" sz="1400"/>
              <a:pPr/>
              <a:t>37</a:t>
            </a:fld>
            <a:endParaRPr lang="en-US" sz="1400"/>
          </a:p>
        </p:txBody>
      </p:sp>
      <p:sp>
        <p:nvSpPr>
          <p:cNvPr id="35844" name="Rectangle 2"/>
          <p:cNvSpPr>
            <a:spLocks noGrp="1" noChangeArrowheads="1"/>
          </p:cNvSpPr>
          <p:nvPr>
            <p:ph type="title"/>
          </p:nvPr>
        </p:nvSpPr>
        <p:spPr/>
        <p:txBody>
          <a:bodyPr/>
          <a:lstStyle/>
          <a:p>
            <a:r>
              <a:rPr lang="en-US" smtClean="0"/>
              <a:t>Diagnostic Questions</a:t>
            </a:r>
          </a:p>
        </p:txBody>
      </p:sp>
      <p:sp>
        <p:nvSpPr>
          <p:cNvPr id="35845" name="Rectangle 3"/>
          <p:cNvSpPr>
            <a:spLocks noGrp="1" noChangeArrowheads="1"/>
          </p:cNvSpPr>
          <p:nvPr>
            <p:ph type="body" idx="1"/>
          </p:nvPr>
        </p:nvSpPr>
        <p:spPr>
          <a:xfrm>
            <a:off x="457200" y="1872051"/>
            <a:ext cx="8229600" cy="4525963"/>
          </a:xfrm>
        </p:spPr>
        <p:txBody>
          <a:bodyPr/>
          <a:lstStyle/>
          <a:p>
            <a:pPr marL="533400" indent="-533400"/>
            <a:r>
              <a:rPr lang="en-US" sz="2400" dirty="0" smtClean="0"/>
              <a:t>When the phone rings, do you hasten to get to it first, or do you hope someone else will answer? (E/I)</a:t>
            </a:r>
          </a:p>
          <a:p>
            <a:pPr marL="533400" indent="-533400"/>
            <a:endParaRPr lang="en-US" sz="2400" dirty="0" smtClean="0"/>
          </a:p>
          <a:p>
            <a:pPr marL="533400" indent="-533400"/>
            <a:r>
              <a:rPr lang="en-US" sz="2400" dirty="0" smtClean="0"/>
              <a:t>In order to follow other people do you need reason, or do you need trust? (T/F) </a:t>
            </a:r>
            <a:br>
              <a:rPr lang="en-US" sz="2400" dirty="0" smtClean="0"/>
            </a:br>
            <a:endParaRPr lang="en-US" sz="2400" dirty="0" smtClean="0"/>
          </a:p>
          <a:p>
            <a:pPr marL="533400" indent="-533400"/>
            <a:r>
              <a:rPr lang="en-US" sz="2400" dirty="0" smtClean="0"/>
              <a:t>c.	Are you more attracted to sensible people or imaginative people? (S/N)</a:t>
            </a:r>
          </a:p>
        </p:txBody>
      </p:sp>
    </p:spTree>
    <p:extLst>
      <p:ext uri="{BB962C8B-B14F-4D97-AF65-F5344CB8AC3E}">
        <p14:creationId xmlns:p14="http://schemas.microsoft.com/office/powerpoint/2010/main" val="910748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r>
              <a:rPr lang="de-DE" sz="1400" smtClean="0"/>
              <a:t>Reinhard Blutner</a:t>
            </a:r>
          </a:p>
        </p:txBody>
      </p:sp>
      <p:sp>
        <p:nvSpPr>
          <p:cNvPr id="4102"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fld id="{BEBC3AA9-3E65-4949-BF9E-5EC9D60B16A5}" type="slidenum">
              <a:rPr lang="en-US" sz="1400"/>
              <a:pPr/>
              <a:t>38</a:t>
            </a:fld>
            <a:endParaRPr lang="en-US" sz="1400"/>
          </a:p>
        </p:txBody>
      </p:sp>
      <p:sp>
        <p:nvSpPr>
          <p:cNvPr id="4103" name="Rectangle 13"/>
          <p:cNvSpPr>
            <a:spLocks noGrp="1" noChangeArrowheads="1"/>
          </p:cNvSpPr>
          <p:nvPr>
            <p:ph type="title"/>
          </p:nvPr>
        </p:nvSpPr>
        <p:spPr/>
        <p:txBody>
          <a:bodyPr/>
          <a:lstStyle/>
          <a:p>
            <a:r>
              <a:rPr lang="en-US" smtClean="0"/>
              <a:t>Predictions of the model</a:t>
            </a:r>
          </a:p>
        </p:txBody>
      </p:sp>
      <p:sp>
        <p:nvSpPr>
          <p:cNvPr id="94211" name="Rectangle 3"/>
          <p:cNvSpPr>
            <a:spLocks noGrp="1" noChangeArrowheads="1"/>
          </p:cNvSpPr>
          <p:nvPr>
            <p:ph type="body" sz="half" idx="1"/>
          </p:nvPr>
        </p:nvSpPr>
        <p:spPr>
          <a:xfrm>
            <a:off x="419100" y="2074863"/>
            <a:ext cx="4038600" cy="4525962"/>
          </a:xfrm>
        </p:spPr>
        <p:txBody>
          <a:bodyPr/>
          <a:lstStyle/>
          <a:p>
            <a:r>
              <a:rPr lang="en-US" sz="2400" dirty="0" smtClean="0"/>
              <a:t>Real Hilbert space:</a:t>
            </a:r>
          </a:p>
          <a:p>
            <a:endParaRPr lang="en-US" sz="2400" dirty="0" smtClean="0"/>
          </a:p>
          <a:p>
            <a:endParaRPr lang="en-US" sz="2400" dirty="0" smtClean="0"/>
          </a:p>
          <a:p>
            <a:endParaRPr lang="en-US" sz="2400" dirty="0" smtClean="0"/>
          </a:p>
          <a:p>
            <a:r>
              <a:rPr lang="en-US" sz="2400" dirty="0" smtClean="0"/>
              <a:t>Complex Hilbert space</a:t>
            </a:r>
          </a:p>
        </p:txBody>
      </p:sp>
      <p:graphicFrame>
        <p:nvGraphicFramePr>
          <p:cNvPr id="4098" name="Object 9"/>
          <p:cNvGraphicFramePr>
            <a:graphicFrameLocks noGrp="1" noChangeAspect="1"/>
          </p:cNvGraphicFramePr>
          <p:nvPr>
            <p:ph sz="quarter" idx="2"/>
          </p:nvPr>
        </p:nvGraphicFramePr>
        <p:xfrm>
          <a:off x="6573838" y="2578100"/>
          <a:ext cx="185737" cy="228600"/>
        </p:xfrm>
        <a:graphic>
          <a:graphicData uri="http://schemas.openxmlformats.org/presentationml/2006/ole">
            <mc:AlternateContent xmlns:mc="http://schemas.openxmlformats.org/markup-compatibility/2006">
              <mc:Choice xmlns:v="urn:schemas-microsoft-com:vml" Requires="v">
                <p:oleObj spid="_x0000_s3248" name="Equation" r:id="rId4" imgW="185328" imgH="228566" progId="Equation.3">
                  <p:embed/>
                </p:oleObj>
              </mc:Choice>
              <mc:Fallback>
                <p:oleObj name="Equation" r:id="rId4" imgW="185328" imgH="22856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838" y="2578100"/>
                        <a:ext cx="185737" cy="2286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5" name="Picture 4" descr="jung_exp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2525" y="1703388"/>
            <a:ext cx="3914775"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endParaRPr lang="en-US"/>
          </a:p>
        </p:txBody>
      </p:sp>
      <p:sp>
        <p:nvSpPr>
          <p:cNvPr id="4107" name="Rectangle 8"/>
          <p:cNvSpPr>
            <a:spLocks noChangeArrowheads="1"/>
          </p:cNvSpPr>
          <p:nvPr/>
        </p:nvSpPr>
        <p:spPr bwMode="auto">
          <a:xfrm>
            <a:off x="0"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buChar char="•"/>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buChar char="•"/>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buChar char="•"/>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buChar char="•"/>
              <a:defRPr sz="2400">
                <a:solidFill>
                  <a:schemeClr val="tx1"/>
                </a:solidFill>
                <a:latin typeface="Tahoma" panose="020B0604030504040204" pitchFamily="34" charset="0"/>
              </a:defRPr>
            </a:lvl9pPr>
          </a:lstStyle>
          <a:p>
            <a:pPr eaLnBrk="1" hangingPunct="1"/>
            <a:endParaRPr lang="en-US"/>
          </a:p>
        </p:txBody>
      </p:sp>
      <p:graphicFrame>
        <p:nvGraphicFramePr>
          <p:cNvPr id="94215" name="Object 7"/>
          <p:cNvGraphicFramePr>
            <a:graphicFrameLocks noChangeAspect="1"/>
          </p:cNvGraphicFramePr>
          <p:nvPr/>
        </p:nvGraphicFramePr>
        <p:xfrm>
          <a:off x="757238" y="2705100"/>
          <a:ext cx="3751262" cy="752475"/>
        </p:xfrm>
        <a:graphic>
          <a:graphicData uri="http://schemas.openxmlformats.org/presentationml/2006/ole">
            <mc:AlternateContent xmlns:mc="http://schemas.openxmlformats.org/markup-compatibility/2006">
              <mc:Choice xmlns:v="urn:schemas-microsoft-com:vml" Requires="v">
                <p:oleObj spid="_x0000_s3249" name="Equation" r:id="rId7" imgW="1130040" imgH="228600" progId="Equation.3">
                  <p:embed/>
                </p:oleObj>
              </mc:Choice>
              <mc:Fallback>
                <p:oleObj name="Equation" r:id="rId7" imgW="11300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238" y="2705100"/>
                        <a:ext cx="3751262" cy="752475"/>
                      </a:xfrm>
                      <a:prstGeom prst="rect">
                        <a:avLst/>
                      </a:prstGeom>
                      <a:solidFill>
                        <a:srgbClr val="FFFFFF"/>
                      </a:solidFill>
                    </p:spPr>
                  </p:pic>
                </p:oleObj>
              </mc:Fallback>
            </mc:AlternateContent>
          </a:graphicData>
        </a:graphic>
      </p:graphicFrame>
      <p:graphicFrame>
        <p:nvGraphicFramePr>
          <p:cNvPr id="94223" name="Object 15"/>
          <p:cNvGraphicFramePr>
            <a:graphicFrameLocks noChangeAspect="1"/>
          </p:cNvGraphicFramePr>
          <p:nvPr/>
        </p:nvGraphicFramePr>
        <p:xfrm>
          <a:off x="635000" y="4406900"/>
          <a:ext cx="3875088" cy="752475"/>
        </p:xfrm>
        <a:graphic>
          <a:graphicData uri="http://schemas.openxmlformats.org/presentationml/2006/ole">
            <mc:AlternateContent xmlns:mc="http://schemas.openxmlformats.org/markup-compatibility/2006">
              <mc:Choice xmlns:v="urn:schemas-microsoft-com:vml" Requires="v">
                <p:oleObj spid="_x0000_s3250" name="Formel" r:id="rId9" imgW="185328" imgH="228566" progId="Equation.3">
                  <p:embed/>
                </p:oleObj>
              </mc:Choice>
              <mc:Fallback>
                <p:oleObj name="Formel" r:id="rId9" imgW="185328" imgH="22856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0" y="4406900"/>
                        <a:ext cx="3875088" cy="752475"/>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685964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42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Reinhard Blutner</a:t>
            </a:r>
            <a:endParaRPr lang="de-DE"/>
          </a:p>
        </p:txBody>
      </p:sp>
      <p:sp>
        <p:nvSpPr>
          <p:cNvPr id="3" name="Foliennummernplatzhalter 2"/>
          <p:cNvSpPr>
            <a:spLocks noGrp="1"/>
          </p:cNvSpPr>
          <p:nvPr>
            <p:ph type="sldNum" sz="quarter" idx="11"/>
          </p:nvPr>
        </p:nvSpPr>
        <p:spPr/>
        <p:txBody>
          <a:bodyPr/>
          <a:lstStyle/>
          <a:p>
            <a:pPr>
              <a:defRPr/>
            </a:pPr>
            <a:fld id="{5301F64D-7B08-43E2-AFAA-763FF3A2EA4C}" type="slidenum">
              <a:rPr lang="en-US" smtClean="0"/>
              <a:pPr>
                <a:defRPr/>
              </a:pPr>
              <a:t>39</a:t>
            </a:fld>
            <a:endParaRPr lang="en-US"/>
          </a:p>
        </p:txBody>
      </p:sp>
      <p:sp>
        <p:nvSpPr>
          <p:cNvPr id="4" name="Rectangle 2"/>
          <p:cNvSpPr txBox="1">
            <a:spLocks noChangeArrowheads="1"/>
          </p:cNvSpPr>
          <p:nvPr/>
        </p:nvSpPr>
        <p:spPr bwMode="auto">
          <a:xfrm>
            <a:off x="639763" y="412750"/>
            <a:ext cx="82534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buNone/>
            </a:pPr>
            <a:r>
              <a:rPr lang="en-US" kern="0" dirty="0" smtClean="0">
                <a:sym typeface="Symbol" pitchFamily="18" charset="2"/>
              </a:rPr>
              <a:t>Computational Music Theory</a:t>
            </a:r>
            <a:endParaRPr lang="de-DE" kern="0" dirty="0" smtClean="0">
              <a:sym typeface="Symbol" pitchFamily="18" charset="2"/>
            </a:endParaRPr>
          </a:p>
        </p:txBody>
      </p:sp>
      <p:sp>
        <p:nvSpPr>
          <p:cNvPr id="5" name="Rectangle 3"/>
          <p:cNvSpPr txBox="1">
            <a:spLocks noChangeArrowheads="1"/>
          </p:cNvSpPr>
          <p:nvPr/>
        </p:nvSpPr>
        <p:spPr bwMode="auto">
          <a:xfrm>
            <a:off x="684213" y="1476413"/>
            <a:ext cx="8002587"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76250" indent="-476250">
              <a:spcAft>
                <a:spcPct val="25000"/>
              </a:spcAft>
            </a:pPr>
            <a:r>
              <a:rPr lang="en-US" sz="2400" kern="0" dirty="0" smtClean="0"/>
              <a:t>Bayesian approaches</a:t>
            </a:r>
          </a:p>
          <a:p>
            <a:pPr marL="876300" lvl="1" indent="-476250">
              <a:spcAft>
                <a:spcPct val="25000"/>
              </a:spcAft>
            </a:pPr>
            <a:r>
              <a:rPr lang="en-US" sz="2000" kern="0" dirty="0" smtClean="0"/>
              <a:t>e.g. David </a:t>
            </a:r>
            <a:r>
              <a:rPr lang="en-US" sz="2000" kern="0" dirty="0" err="1" smtClean="0"/>
              <a:t>Templey</a:t>
            </a:r>
            <a:r>
              <a:rPr lang="en-US" sz="2000" kern="0" dirty="0" smtClean="0"/>
              <a:t>, </a:t>
            </a:r>
            <a:r>
              <a:rPr lang="en-US" sz="2000" i="1" kern="0" dirty="0" smtClean="0"/>
              <a:t>Music and Probability </a:t>
            </a:r>
            <a:r>
              <a:rPr lang="en-US" sz="2000" kern="0" dirty="0" smtClean="0"/>
              <a:t>(MIT Press 2007)</a:t>
            </a:r>
            <a:r>
              <a:rPr lang="en-US" sz="2000" kern="0" dirty="0" smtClean="0">
                <a:sym typeface="Symbol" pitchFamily="18" charset="2"/>
              </a:rPr>
              <a:t>.</a:t>
            </a:r>
          </a:p>
          <a:p>
            <a:pPr marL="876300" lvl="1" indent="-476250">
              <a:spcAft>
                <a:spcPct val="25000"/>
              </a:spcAft>
            </a:pPr>
            <a:r>
              <a:rPr lang="en-US" sz="2000" kern="0" dirty="0" smtClean="0">
                <a:sym typeface="Symbol" pitchFamily="18" charset="2"/>
              </a:rPr>
              <a:t>Music perception is largely probabilistic in nature</a:t>
            </a:r>
          </a:p>
          <a:p>
            <a:pPr marL="876300" lvl="1" indent="-476250">
              <a:spcAft>
                <a:spcPct val="25000"/>
              </a:spcAft>
            </a:pPr>
            <a:r>
              <a:rPr lang="en-US" sz="2000" kern="0" dirty="0" smtClean="0">
                <a:sym typeface="Symbol" pitchFamily="18" charset="2"/>
              </a:rPr>
              <a:t>Where do the probabilities come from?</a:t>
            </a:r>
          </a:p>
          <a:p>
            <a:pPr marL="476250" indent="-476250">
              <a:spcAft>
                <a:spcPct val="25000"/>
              </a:spcAft>
            </a:pPr>
            <a:r>
              <a:rPr lang="en-US" sz="2400" kern="0" dirty="0" smtClean="0">
                <a:sym typeface="Symbol" pitchFamily="18" charset="2"/>
              </a:rPr>
              <a:t>Structural</a:t>
            </a:r>
            <a:r>
              <a:rPr lang="en-US" kern="0" dirty="0" smtClean="0">
                <a:sym typeface="Symbol" pitchFamily="18" charset="2"/>
              </a:rPr>
              <a:t> </a:t>
            </a:r>
            <a:r>
              <a:rPr lang="en-US" sz="2400" kern="0" dirty="0" smtClean="0">
                <a:sym typeface="Symbol" pitchFamily="18" charset="2"/>
              </a:rPr>
              <a:t>approaches</a:t>
            </a:r>
          </a:p>
          <a:p>
            <a:pPr marL="876300" lvl="1" indent="-476250">
              <a:spcAft>
                <a:spcPct val="25000"/>
              </a:spcAft>
            </a:pPr>
            <a:r>
              <a:rPr lang="en-US" sz="2000" kern="0" dirty="0" smtClean="0">
                <a:sym typeface="Symbol" pitchFamily="18" charset="2"/>
              </a:rPr>
              <a:t>E.g. </a:t>
            </a:r>
            <a:r>
              <a:rPr lang="en-US" sz="2000" dirty="0" err="1" smtClean="0"/>
              <a:t>Guerino</a:t>
            </a:r>
            <a:r>
              <a:rPr lang="en-US" sz="2000" dirty="0" smtClean="0"/>
              <a:t> </a:t>
            </a:r>
            <a:r>
              <a:rPr lang="en-US" sz="2000" dirty="0" err="1" smtClean="0"/>
              <a:t>Mazzola</a:t>
            </a:r>
            <a:r>
              <a:rPr lang="en-US" sz="2000" dirty="0" smtClean="0"/>
              <a:t>, </a:t>
            </a:r>
            <a:r>
              <a:rPr lang="en-US" sz="2000" i="1" dirty="0" smtClean="0"/>
              <a:t>The </a:t>
            </a:r>
            <a:r>
              <a:rPr lang="en-US" sz="2000" i="1" dirty="0" err="1" smtClean="0"/>
              <a:t>Topos</a:t>
            </a:r>
            <a:r>
              <a:rPr lang="en-US" sz="2000" i="1" dirty="0" smtClean="0"/>
              <a:t> of Music </a:t>
            </a:r>
            <a:r>
              <a:rPr lang="en-US" sz="2000" dirty="0" smtClean="0"/>
              <a:t>(</a:t>
            </a:r>
            <a:r>
              <a:rPr lang="en-US" sz="2000" dirty="0" err="1" smtClean="0"/>
              <a:t>Birkhauser</a:t>
            </a:r>
            <a:r>
              <a:rPr lang="en-US" sz="2000" dirty="0" smtClean="0"/>
              <a:t> 2002).</a:t>
            </a:r>
          </a:p>
          <a:p>
            <a:pPr marL="876300" lvl="1" indent="-476250">
              <a:spcAft>
                <a:spcPct val="25000"/>
              </a:spcAft>
            </a:pPr>
            <a:r>
              <a:rPr lang="en-US" sz="2000" dirty="0" smtClean="0"/>
              <a:t>Music perception (esp. perception of consonances/dissonances) based on certain symmetries</a:t>
            </a:r>
          </a:p>
          <a:p>
            <a:pPr marL="876300" lvl="1" indent="-476250">
              <a:spcAft>
                <a:spcPct val="25000"/>
              </a:spcAft>
            </a:pPr>
            <a:r>
              <a:rPr lang="en-US" sz="2000" kern="0" dirty="0" smtClean="0"/>
              <a:t>Purely </a:t>
            </a:r>
            <a:r>
              <a:rPr lang="en-US" sz="2000" kern="0" dirty="0" err="1" smtClean="0"/>
              <a:t>structuralist</a:t>
            </a:r>
            <a:r>
              <a:rPr lang="en-US" sz="2000" kern="0" dirty="0" smtClean="0"/>
              <a:t> approach without probabilistic elements</a:t>
            </a:r>
          </a:p>
          <a:p>
            <a:pPr>
              <a:spcAft>
                <a:spcPct val="25000"/>
              </a:spcAft>
            </a:pPr>
            <a:r>
              <a:rPr lang="en-US" sz="2400" kern="0" dirty="0" smtClean="0"/>
              <a:t>Quantum theory allows for structural probabilities (derived from pure states and projectors)</a:t>
            </a:r>
            <a:r>
              <a:rPr lang="en-US" kern="0" dirty="0" smtClean="0"/>
              <a:t> </a:t>
            </a:r>
          </a:p>
        </p:txBody>
      </p:sp>
    </p:spTree>
    <p:extLst>
      <p:ext uri="{BB962C8B-B14F-4D97-AF65-F5344CB8AC3E}">
        <p14:creationId xmlns:p14="http://schemas.microsoft.com/office/powerpoint/2010/main" val="2172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5F6B144B-F4F7-4540-A52C-ACF214E19D1B}" type="slidenum">
              <a:rPr lang="en-US" sz="1000">
                <a:latin typeface="Verdana" pitchFamily="34" charset="0"/>
              </a:rPr>
              <a:pPr algn="r">
                <a:buFontTx/>
                <a:buNone/>
              </a:pPr>
              <a:t>4</a:t>
            </a:fld>
            <a:endParaRPr lang="en-US" sz="1000" dirty="0">
              <a:latin typeface="Verdana" pitchFamily="34" charset="0"/>
            </a:endParaRPr>
          </a:p>
        </p:txBody>
      </p:sp>
      <p:sp>
        <p:nvSpPr>
          <p:cNvPr id="322564" name="Rectangle 2"/>
          <p:cNvSpPr>
            <a:spLocks noGrp="1" noChangeArrowheads="1"/>
          </p:cNvSpPr>
          <p:nvPr>
            <p:ph type="title" idx="4294967295"/>
          </p:nvPr>
        </p:nvSpPr>
        <p:spPr>
          <a:xfrm>
            <a:off x="755650" y="333375"/>
            <a:ext cx="7993063" cy="1304925"/>
          </a:xfrm>
        </p:spPr>
        <p:txBody>
          <a:bodyPr/>
          <a:lstStyle/>
          <a:p>
            <a:pPr eaLnBrk="1" hangingPunct="1"/>
            <a:r>
              <a:rPr lang="de-DE" dirty="0" smtClean="0"/>
              <a:t>Complementarity</a:t>
            </a:r>
          </a:p>
        </p:txBody>
      </p:sp>
      <p:sp>
        <p:nvSpPr>
          <p:cNvPr id="38917" name="Rectangle 3"/>
          <p:cNvSpPr>
            <a:spLocks noGrp="1" noChangeArrowheads="1"/>
          </p:cNvSpPr>
          <p:nvPr>
            <p:ph type="body" idx="4294967295"/>
          </p:nvPr>
        </p:nvSpPr>
        <p:spPr>
          <a:xfrm>
            <a:off x="468313" y="1749669"/>
            <a:ext cx="8207375" cy="4924181"/>
          </a:xfrm>
        </p:spPr>
        <p:txBody>
          <a:bodyPr/>
          <a:lstStyle/>
          <a:p>
            <a:pPr indent="-396000" eaLnBrk="1" hangingPunct="1"/>
            <a:r>
              <a:rPr lang="en-US" sz="2400" dirty="0" smtClean="0">
                <a:solidFill>
                  <a:srgbClr val="FF0000"/>
                </a:solidFill>
              </a:rPr>
              <a:t>William James</a:t>
            </a:r>
            <a:r>
              <a:rPr lang="en-US" sz="2400" dirty="0" smtClean="0">
                <a:solidFill>
                  <a:srgbClr val="0000CC"/>
                </a:solidFill>
              </a:rPr>
              <a:t> </a:t>
            </a:r>
            <a:r>
              <a:rPr lang="en-US" sz="2400" dirty="0" smtClean="0"/>
              <a:t>was the first who introduced the idea of complementarity into psychology</a:t>
            </a:r>
          </a:p>
          <a:p>
            <a:pPr indent="-396000" eaLnBrk="1" hangingPunct="1">
              <a:buFontTx/>
              <a:buNone/>
            </a:pPr>
            <a:r>
              <a:rPr lang="en-US" dirty="0" smtClean="0"/>
              <a:t>	</a:t>
            </a:r>
            <a:r>
              <a:rPr lang="en-US" sz="2000" dirty="0" smtClean="0"/>
              <a:t>“It must be admitted, therefore, that in certain persons, at least, the total possible consciousness may be split into parts which coexist but mutually ignore each other, and share the objects of knowledge between them. More remarkable still, they are complementary”</a:t>
            </a:r>
            <a:r>
              <a:rPr lang="en-US" sz="2000" i="1" dirty="0" smtClean="0"/>
              <a:t> </a:t>
            </a:r>
            <a:r>
              <a:rPr lang="en-US" sz="2000" dirty="0" smtClean="0"/>
              <a:t>(James, the principles of psychology 1890, p. 206)</a:t>
            </a:r>
          </a:p>
          <a:p>
            <a:pPr indent="-396000" eaLnBrk="1" hangingPunct="1">
              <a:buFontTx/>
              <a:buNone/>
            </a:pPr>
            <a:endParaRPr lang="en-US" sz="2000" dirty="0" smtClean="0"/>
          </a:p>
          <a:p>
            <a:pPr indent="-396000" eaLnBrk="1" hangingPunct="1"/>
            <a:r>
              <a:rPr lang="en-US" sz="2400" dirty="0" smtClean="0">
                <a:solidFill>
                  <a:srgbClr val="FF0000"/>
                </a:solidFill>
              </a:rPr>
              <a:t>Nils Bohr</a:t>
            </a:r>
            <a:r>
              <a:rPr lang="en-US" sz="2400" dirty="0" smtClean="0">
                <a:solidFill>
                  <a:srgbClr val="0000CC"/>
                </a:solidFill>
              </a:rPr>
              <a:t> </a:t>
            </a:r>
            <a:r>
              <a:rPr lang="en-US" sz="2400" dirty="0" smtClean="0"/>
              <a:t>introduced it into physics (Complementarity of momentum and place) and proposed to apply it beyond physics to human knowledge.</a:t>
            </a: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3663579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dirty="0" smtClean="0"/>
              <a:t>Reinhard Blutner</a:t>
            </a:r>
            <a:endParaRPr lang="de-DE" dirty="0"/>
          </a:p>
        </p:txBody>
      </p:sp>
      <p:sp>
        <p:nvSpPr>
          <p:cNvPr id="3" name="Foliennummernplatzhalter 2"/>
          <p:cNvSpPr>
            <a:spLocks noGrp="1"/>
          </p:cNvSpPr>
          <p:nvPr>
            <p:ph type="sldNum" sz="quarter" idx="11"/>
          </p:nvPr>
        </p:nvSpPr>
        <p:spPr/>
        <p:txBody>
          <a:bodyPr/>
          <a:lstStyle/>
          <a:p>
            <a:pPr>
              <a:defRPr/>
            </a:pPr>
            <a:fld id="{5301F64D-7B08-43E2-AFAA-763FF3A2EA4C}" type="slidenum">
              <a:rPr lang="en-US" smtClean="0"/>
              <a:pPr>
                <a:defRPr/>
              </a:pPr>
              <a:t>40</a:t>
            </a:fld>
            <a:endParaRPr lang="en-US"/>
          </a:p>
        </p:txBody>
      </p:sp>
      <p:pic>
        <p:nvPicPr>
          <p:cNvPr id="4" name="Grafik 3"/>
          <p:cNvPicPr>
            <a:picLocks noChangeAspect="1"/>
          </p:cNvPicPr>
          <p:nvPr/>
        </p:nvPicPr>
        <p:blipFill>
          <a:blip r:embed="rId2"/>
          <a:stretch>
            <a:fillRect/>
          </a:stretch>
        </p:blipFill>
        <p:spPr>
          <a:xfrm>
            <a:off x="397212" y="1879171"/>
            <a:ext cx="8738514" cy="955719"/>
          </a:xfrm>
          <a:prstGeom prst="rect">
            <a:avLst/>
          </a:prstGeom>
        </p:spPr>
      </p:pic>
      <p:sp>
        <p:nvSpPr>
          <p:cNvPr id="5" name="Rectangle 2"/>
          <p:cNvSpPr txBox="1">
            <a:spLocks noChangeArrowheads="1"/>
          </p:cNvSpPr>
          <p:nvPr/>
        </p:nvSpPr>
        <p:spPr bwMode="auto">
          <a:xfrm>
            <a:off x="639763" y="412750"/>
            <a:ext cx="82534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buNone/>
            </a:pPr>
            <a:r>
              <a:rPr lang="en-US" dirty="0" err="1"/>
              <a:t>Fux's</a:t>
            </a:r>
            <a:r>
              <a:rPr lang="en-US" dirty="0"/>
              <a:t> classification of consonance </a:t>
            </a:r>
            <a:r>
              <a:rPr lang="en-US" dirty="0" smtClean="0"/>
              <a:t>and dissonance</a:t>
            </a:r>
            <a:endParaRPr lang="de-DE" kern="0" dirty="0" smtClean="0">
              <a:sym typeface="Symbol" pitchFamily="18" charset="2"/>
            </a:endParaRPr>
          </a:p>
        </p:txBody>
      </p:sp>
      <p:graphicFrame>
        <p:nvGraphicFramePr>
          <p:cNvPr id="6" name="Tabelle 5"/>
          <p:cNvGraphicFramePr>
            <a:graphicFrameLocks noGrp="1" noChangeAspect="1"/>
          </p:cNvGraphicFramePr>
          <p:nvPr>
            <p:extLst>
              <p:ext uri="{D42A27DB-BD31-4B8C-83A1-F6EECF244321}">
                <p14:modId xmlns:p14="http://schemas.microsoft.com/office/powerpoint/2010/main" val="74018708"/>
              </p:ext>
            </p:extLst>
          </p:nvPr>
        </p:nvGraphicFramePr>
        <p:xfrm>
          <a:off x="438150" y="2943225"/>
          <a:ext cx="8601820" cy="1588195"/>
        </p:xfrm>
        <a:graphic>
          <a:graphicData uri="http://schemas.openxmlformats.org/drawingml/2006/table">
            <a:tbl>
              <a:tblPr firstRow="1" bandRow="1">
                <a:tableStyleId>{5C22544A-7EE6-4342-B048-85BDC9FD1C3A}</a:tableStyleId>
              </a:tblPr>
              <a:tblGrid>
                <a:gridCol w="758110"/>
                <a:gridCol w="726092"/>
                <a:gridCol w="709942"/>
                <a:gridCol w="704028"/>
                <a:gridCol w="732845"/>
                <a:gridCol w="738448"/>
                <a:gridCol w="668769"/>
                <a:gridCol w="699549"/>
                <a:gridCol w="708728"/>
                <a:gridCol w="708728"/>
                <a:gridCol w="672720"/>
                <a:gridCol w="773861"/>
              </a:tblGrid>
              <a:tr h="482540">
                <a:tc>
                  <a:txBody>
                    <a:bodyPr/>
                    <a:lstStyle/>
                    <a:p>
                      <a:pPr algn="ctr"/>
                      <a:r>
                        <a:rPr lang="de-DE" sz="1400" b="0" dirty="0" err="1" smtClean="0">
                          <a:solidFill>
                            <a:schemeClr val="tx1"/>
                          </a:solidFill>
                        </a:rPr>
                        <a:t>octave</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fifth</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fourth</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major</a:t>
                      </a:r>
                      <a:endParaRPr lang="de-DE" sz="1400" b="0" dirty="0" smtClean="0">
                        <a:solidFill>
                          <a:schemeClr val="tx1"/>
                        </a:solidFill>
                      </a:endParaRPr>
                    </a:p>
                    <a:p>
                      <a:pPr algn="ctr"/>
                      <a:r>
                        <a:rPr lang="de-DE" sz="1400" b="0" dirty="0" smtClean="0">
                          <a:solidFill>
                            <a:schemeClr val="tx1"/>
                          </a:solidFill>
                        </a:rPr>
                        <a:t>3rd</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minor</a:t>
                      </a:r>
                      <a:endParaRPr lang="de-DE" sz="1400" b="0" dirty="0" smtClean="0">
                        <a:solidFill>
                          <a:schemeClr val="tx1"/>
                        </a:solidFill>
                      </a:endParaRPr>
                    </a:p>
                    <a:p>
                      <a:pPr algn="ctr"/>
                      <a:r>
                        <a:rPr lang="de-DE" sz="1400" b="0" dirty="0" smtClean="0">
                          <a:solidFill>
                            <a:schemeClr val="tx1"/>
                          </a:solidFill>
                        </a:rPr>
                        <a:t>3rd</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minor</a:t>
                      </a:r>
                      <a:endParaRPr lang="de-DE" sz="1400" b="0" dirty="0" smtClean="0">
                        <a:solidFill>
                          <a:schemeClr val="tx1"/>
                        </a:solidFill>
                      </a:endParaRPr>
                    </a:p>
                    <a:p>
                      <a:pPr algn="ctr"/>
                      <a:r>
                        <a:rPr lang="de-DE" sz="1400" b="0" dirty="0" smtClean="0">
                          <a:solidFill>
                            <a:schemeClr val="tx1"/>
                          </a:solidFill>
                        </a:rPr>
                        <a:t>6th</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major</a:t>
                      </a:r>
                      <a:endParaRPr lang="de-DE" sz="1400" b="0" dirty="0" smtClean="0">
                        <a:solidFill>
                          <a:schemeClr val="tx1"/>
                        </a:solidFill>
                      </a:endParaRPr>
                    </a:p>
                    <a:p>
                      <a:pPr algn="ctr"/>
                      <a:r>
                        <a:rPr lang="de-DE" sz="1400" b="0" dirty="0" smtClean="0">
                          <a:solidFill>
                            <a:schemeClr val="tx1"/>
                          </a:solidFill>
                        </a:rPr>
                        <a:t>2nd</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tri</a:t>
                      </a:r>
                      <a:r>
                        <a:rPr lang="de-DE" sz="1400" b="0" dirty="0" smtClean="0">
                          <a:solidFill>
                            <a:schemeClr val="tx1"/>
                          </a:solidFill>
                        </a:rPr>
                        <a:t>-</a:t>
                      </a:r>
                    </a:p>
                    <a:p>
                      <a:pPr algn="ctr"/>
                      <a:r>
                        <a:rPr lang="de-DE" sz="1400" b="0" dirty="0" smtClean="0">
                          <a:solidFill>
                            <a:schemeClr val="tx1"/>
                          </a:solidFill>
                        </a:rPr>
                        <a:t>tone</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major</a:t>
                      </a:r>
                      <a:endParaRPr lang="de-DE" sz="1400" b="0" dirty="0" smtClean="0">
                        <a:solidFill>
                          <a:schemeClr val="tx1"/>
                        </a:solidFill>
                      </a:endParaRPr>
                    </a:p>
                    <a:p>
                      <a:pPr algn="ctr"/>
                      <a:r>
                        <a:rPr lang="de-DE" sz="1400" b="0" dirty="0" smtClean="0">
                          <a:solidFill>
                            <a:schemeClr val="tx1"/>
                          </a:solidFill>
                        </a:rPr>
                        <a:t>6th</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minor</a:t>
                      </a: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7th</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major</a:t>
                      </a:r>
                      <a:endParaRPr lang="de-DE" sz="1400" b="0" dirty="0" smtClean="0">
                        <a:solidFill>
                          <a:schemeClr val="tx1"/>
                        </a:solidFill>
                      </a:endParaRPr>
                    </a:p>
                    <a:p>
                      <a:pPr algn="ctr"/>
                      <a:r>
                        <a:rPr lang="de-DE" sz="1400" b="0" dirty="0" smtClean="0">
                          <a:solidFill>
                            <a:schemeClr val="tx1"/>
                          </a:solidFill>
                        </a:rPr>
                        <a:t>7th </a:t>
                      </a:r>
                      <a:endParaRPr lang="de-DE" sz="1400" b="0" dirty="0">
                        <a:solidFill>
                          <a:schemeClr val="tx1"/>
                        </a:solidFill>
                      </a:endParaRPr>
                    </a:p>
                  </a:txBody>
                  <a:tcPr anchor="ctr">
                    <a:solidFill>
                      <a:srgbClr val="FFC000">
                        <a:alpha val="95000"/>
                      </a:srgbClr>
                    </a:solidFill>
                  </a:tcPr>
                </a:tc>
                <a:tc>
                  <a:txBody>
                    <a:bodyPr/>
                    <a:lstStyle/>
                    <a:p>
                      <a:pPr algn="ctr"/>
                      <a:r>
                        <a:rPr lang="de-DE" sz="1400" b="0" dirty="0" err="1" smtClean="0">
                          <a:solidFill>
                            <a:schemeClr val="tx1"/>
                          </a:solidFill>
                        </a:rPr>
                        <a:t>minor</a:t>
                      </a:r>
                      <a:endParaRPr lang="de-DE" sz="1400" b="0" dirty="0" smtClean="0">
                        <a:solidFill>
                          <a:schemeClr val="tx1"/>
                        </a:solidFill>
                      </a:endParaRPr>
                    </a:p>
                    <a:p>
                      <a:pPr algn="ctr"/>
                      <a:r>
                        <a:rPr lang="de-DE" sz="1400" b="0" dirty="0" smtClean="0">
                          <a:solidFill>
                            <a:schemeClr val="tx1"/>
                          </a:solidFill>
                        </a:rPr>
                        <a:t>2nd</a:t>
                      </a:r>
                      <a:endParaRPr lang="de-DE" sz="1400" b="0" dirty="0">
                        <a:solidFill>
                          <a:schemeClr val="tx1"/>
                        </a:solidFill>
                      </a:endParaRPr>
                    </a:p>
                  </a:txBody>
                  <a:tcPr anchor="ctr">
                    <a:solidFill>
                      <a:srgbClr val="FFC000">
                        <a:alpha val="95000"/>
                      </a:srgbClr>
                    </a:solidFill>
                  </a:tcPr>
                </a:tc>
              </a:tr>
              <a:tr h="520654">
                <a:tc gridSpan="2">
                  <a:txBody>
                    <a:bodyPr/>
                    <a:lstStyle/>
                    <a:p>
                      <a:pPr algn="ctr"/>
                      <a:r>
                        <a:rPr lang="de-DE" dirty="0" err="1" smtClean="0"/>
                        <a:t>concords</a:t>
                      </a:r>
                      <a:endParaRPr lang="de-DE" dirty="0"/>
                    </a:p>
                  </a:txBody>
                  <a:tcPr anchor="ctr">
                    <a:solidFill>
                      <a:srgbClr val="33CC33"/>
                    </a:solidFill>
                  </a:tcPr>
                </a:tc>
                <a:tc hMerge="1">
                  <a:txBody>
                    <a:bodyPr/>
                    <a:lstStyle/>
                    <a:p>
                      <a:endParaRPr lang="de-DE" dirty="0"/>
                    </a:p>
                  </a:txBody>
                  <a:tcPr>
                    <a:solidFill>
                      <a:srgbClr val="33CC33"/>
                    </a:solidFill>
                  </a:tcPr>
                </a:tc>
                <a:tc>
                  <a:txBody>
                    <a:bodyPr/>
                    <a:lstStyle/>
                    <a:p>
                      <a:endParaRPr lang="de-DE" dirty="0"/>
                    </a:p>
                  </a:txBody>
                  <a:tcPr>
                    <a:solidFill>
                      <a:srgbClr val="C00000">
                        <a:alpha val="95000"/>
                      </a:srgbClr>
                    </a:solidFill>
                  </a:tcPr>
                </a:tc>
                <a:tc gridSpan="3">
                  <a:txBody>
                    <a:bodyPr/>
                    <a:lstStyle/>
                    <a:p>
                      <a:endParaRPr lang="de-DE" dirty="0"/>
                    </a:p>
                  </a:txBody>
                  <a:tcPr>
                    <a:solidFill>
                      <a:srgbClr val="92D050">
                        <a:alpha val="95000"/>
                      </a:srgbClr>
                    </a:solidFill>
                  </a:tcPr>
                </a:tc>
                <a:tc hMerge="1">
                  <a:txBody>
                    <a:bodyPr/>
                    <a:lstStyle/>
                    <a:p>
                      <a:endParaRPr lang="de-DE" dirty="0"/>
                    </a:p>
                  </a:txBody>
                  <a:tcPr>
                    <a:solidFill>
                      <a:srgbClr val="92D050">
                        <a:alpha val="95000"/>
                      </a:srgbClr>
                    </a:solidFill>
                  </a:tcPr>
                </a:tc>
                <a:tc hMerge="1">
                  <a:txBody>
                    <a:bodyPr/>
                    <a:lstStyle/>
                    <a:p>
                      <a:endParaRPr lang="de-DE" dirty="0"/>
                    </a:p>
                  </a:txBody>
                  <a:tcPr>
                    <a:solidFill>
                      <a:srgbClr val="92D050">
                        <a:alpha val="95000"/>
                      </a:srgbClr>
                    </a:solidFill>
                  </a:tcPr>
                </a:tc>
                <a:tc gridSpan="2">
                  <a:txBody>
                    <a:bodyPr/>
                    <a:lstStyle/>
                    <a:p>
                      <a:endParaRPr lang="de-DE" dirty="0"/>
                    </a:p>
                  </a:txBody>
                  <a:tcPr>
                    <a:solidFill>
                      <a:srgbClr val="C00000">
                        <a:alpha val="95000"/>
                      </a:srgbClr>
                    </a:solidFill>
                  </a:tcPr>
                </a:tc>
                <a:tc hMerge="1">
                  <a:txBody>
                    <a:bodyPr/>
                    <a:lstStyle/>
                    <a:p>
                      <a:endParaRPr lang="de-DE" dirty="0"/>
                    </a:p>
                  </a:txBody>
                  <a:tcPr>
                    <a:solidFill>
                      <a:srgbClr val="C00000">
                        <a:alpha val="95000"/>
                      </a:srgbClr>
                    </a:solidFill>
                  </a:tcPr>
                </a:tc>
                <a:tc>
                  <a:txBody>
                    <a:bodyPr/>
                    <a:lstStyle/>
                    <a:p>
                      <a:endParaRPr lang="de-DE" dirty="0"/>
                    </a:p>
                  </a:txBody>
                  <a:tcPr>
                    <a:solidFill>
                      <a:srgbClr val="92D050">
                        <a:alpha val="95000"/>
                      </a:srgbClr>
                    </a:solidFill>
                  </a:tcPr>
                </a:tc>
                <a:tc gridSpan="3">
                  <a:txBody>
                    <a:bodyPr/>
                    <a:lstStyle/>
                    <a:p>
                      <a:pPr algn="ctr"/>
                      <a:r>
                        <a:rPr lang="de-DE" dirty="0" err="1" smtClean="0">
                          <a:solidFill>
                            <a:schemeClr val="bg1"/>
                          </a:solidFill>
                        </a:rPr>
                        <a:t>discords</a:t>
                      </a:r>
                      <a:endParaRPr lang="de-DE" dirty="0">
                        <a:solidFill>
                          <a:schemeClr val="bg1"/>
                        </a:solidFill>
                      </a:endParaRPr>
                    </a:p>
                  </a:txBody>
                  <a:tcPr anchor="ctr">
                    <a:solidFill>
                      <a:srgbClr val="C00000">
                        <a:alpha val="95000"/>
                      </a:srgbClr>
                    </a:solidFill>
                  </a:tcPr>
                </a:tc>
                <a:tc hMerge="1">
                  <a:txBody>
                    <a:bodyPr/>
                    <a:lstStyle/>
                    <a:p>
                      <a:endParaRPr lang="de-DE" dirty="0"/>
                    </a:p>
                  </a:txBody>
                  <a:tcPr>
                    <a:solidFill>
                      <a:srgbClr val="C00000">
                        <a:alpha val="95000"/>
                      </a:srgbClr>
                    </a:solidFill>
                  </a:tcPr>
                </a:tc>
                <a:tc hMerge="1">
                  <a:txBody>
                    <a:bodyPr/>
                    <a:lstStyle/>
                    <a:p>
                      <a:endParaRPr lang="de-DE" dirty="0"/>
                    </a:p>
                  </a:txBody>
                  <a:tcPr>
                    <a:solidFill>
                      <a:srgbClr val="C00000">
                        <a:alpha val="95000"/>
                      </a:srgbClr>
                    </a:solidFill>
                  </a:tcPr>
                </a:tc>
              </a:tr>
              <a:tr h="549381">
                <a:tc>
                  <a:txBody>
                    <a:bodyPr/>
                    <a:lstStyle/>
                    <a:p>
                      <a:pPr algn="ctr"/>
                      <a:r>
                        <a:rPr lang="de-DE" dirty="0" smtClean="0"/>
                        <a:t>2/1</a:t>
                      </a:r>
                      <a:endParaRPr lang="de-DE" dirty="0"/>
                    </a:p>
                  </a:txBody>
                  <a:tcPr anchor="ctr">
                    <a:solidFill>
                      <a:srgbClr val="FFC000">
                        <a:alpha val="95000"/>
                      </a:srgbClr>
                    </a:solidFill>
                  </a:tcPr>
                </a:tc>
                <a:tc>
                  <a:txBody>
                    <a:bodyPr/>
                    <a:lstStyle/>
                    <a:p>
                      <a:pPr algn="ctr"/>
                      <a:r>
                        <a:rPr lang="de-DE" dirty="0" smtClean="0"/>
                        <a:t>3/2</a:t>
                      </a:r>
                      <a:endParaRPr lang="de-DE" dirty="0"/>
                    </a:p>
                  </a:txBody>
                  <a:tcPr anchor="ctr">
                    <a:solidFill>
                      <a:srgbClr val="FFC000">
                        <a:alpha val="95000"/>
                      </a:srgbClr>
                    </a:solidFill>
                  </a:tcPr>
                </a:tc>
                <a:tc>
                  <a:txBody>
                    <a:bodyPr/>
                    <a:lstStyle/>
                    <a:p>
                      <a:pPr algn="ctr"/>
                      <a:r>
                        <a:rPr lang="de-DE" dirty="0" smtClean="0"/>
                        <a:t>4/3</a:t>
                      </a:r>
                      <a:endParaRPr lang="de-DE" dirty="0"/>
                    </a:p>
                  </a:txBody>
                  <a:tcPr anchor="ctr">
                    <a:solidFill>
                      <a:srgbClr val="FFC000">
                        <a:alpha val="95000"/>
                      </a:srgbClr>
                    </a:solidFill>
                  </a:tcPr>
                </a:tc>
                <a:tc>
                  <a:txBody>
                    <a:bodyPr/>
                    <a:lstStyle/>
                    <a:p>
                      <a:pPr algn="ctr"/>
                      <a:r>
                        <a:rPr lang="de-DE" dirty="0" smtClean="0"/>
                        <a:t>5/4</a:t>
                      </a:r>
                      <a:endParaRPr lang="de-DE" dirty="0"/>
                    </a:p>
                  </a:txBody>
                  <a:tcPr anchor="ctr">
                    <a:solidFill>
                      <a:srgbClr val="FFC000">
                        <a:alpha val="95000"/>
                      </a:srgbClr>
                    </a:solidFill>
                  </a:tcPr>
                </a:tc>
                <a:tc>
                  <a:txBody>
                    <a:bodyPr/>
                    <a:lstStyle/>
                    <a:p>
                      <a:pPr algn="ctr"/>
                      <a:r>
                        <a:rPr lang="de-DE" dirty="0" smtClean="0"/>
                        <a:t>6/5</a:t>
                      </a:r>
                      <a:endParaRPr lang="de-DE" dirty="0"/>
                    </a:p>
                  </a:txBody>
                  <a:tcPr anchor="ctr">
                    <a:solidFill>
                      <a:srgbClr val="FFC000">
                        <a:alpha val="95000"/>
                      </a:srgbClr>
                    </a:solidFill>
                  </a:tcPr>
                </a:tc>
                <a:tc>
                  <a:txBody>
                    <a:bodyPr/>
                    <a:lstStyle/>
                    <a:p>
                      <a:pPr algn="ctr"/>
                      <a:r>
                        <a:rPr lang="de-DE" dirty="0" smtClean="0"/>
                        <a:t>8/5</a:t>
                      </a:r>
                      <a:endParaRPr lang="de-DE" dirty="0"/>
                    </a:p>
                  </a:txBody>
                  <a:tcPr anchor="ctr">
                    <a:solidFill>
                      <a:srgbClr val="FFC000">
                        <a:alpha val="95000"/>
                      </a:srgbClr>
                    </a:solidFill>
                  </a:tcPr>
                </a:tc>
                <a:tc>
                  <a:txBody>
                    <a:bodyPr/>
                    <a:lstStyle/>
                    <a:p>
                      <a:pPr algn="ctr"/>
                      <a:r>
                        <a:rPr lang="de-DE" dirty="0" smtClean="0"/>
                        <a:t>9/8</a:t>
                      </a:r>
                      <a:endParaRPr lang="de-DE" dirty="0"/>
                    </a:p>
                  </a:txBody>
                  <a:tcPr anchor="ctr">
                    <a:solidFill>
                      <a:srgbClr val="FFC000">
                        <a:alpha val="95000"/>
                      </a:srgbClr>
                    </a:solidFill>
                  </a:tcPr>
                </a:tc>
                <a:tc>
                  <a:txBody>
                    <a:bodyPr/>
                    <a:lstStyle/>
                    <a:p>
                      <a:pPr algn="ctr"/>
                      <a:r>
                        <a:rPr lang="de-DE" dirty="0" smtClean="0"/>
                        <a:t>11/8</a:t>
                      </a:r>
                      <a:endParaRPr lang="de-DE" dirty="0"/>
                    </a:p>
                  </a:txBody>
                  <a:tcPr anchor="ctr">
                    <a:solidFill>
                      <a:srgbClr val="FFC000">
                        <a:alpha val="95000"/>
                      </a:srgbClr>
                    </a:solidFill>
                  </a:tcPr>
                </a:tc>
                <a:tc>
                  <a:txBody>
                    <a:bodyPr/>
                    <a:lstStyle/>
                    <a:p>
                      <a:pPr algn="ctr"/>
                      <a:r>
                        <a:rPr lang="de-DE" dirty="0" smtClean="0"/>
                        <a:t>13/8</a:t>
                      </a:r>
                      <a:endParaRPr lang="de-DE" dirty="0"/>
                    </a:p>
                  </a:txBody>
                  <a:tcPr anchor="ctr">
                    <a:solidFill>
                      <a:srgbClr val="FFC000">
                        <a:alpha val="95000"/>
                      </a:srgbClr>
                    </a:solidFill>
                  </a:tcPr>
                </a:tc>
                <a:tc>
                  <a:txBody>
                    <a:bodyPr/>
                    <a:lstStyle/>
                    <a:p>
                      <a:pPr algn="ctr"/>
                      <a:r>
                        <a:rPr lang="de-DE" dirty="0" smtClean="0"/>
                        <a:t>14/8</a:t>
                      </a:r>
                      <a:endParaRPr lang="de-DE" dirty="0"/>
                    </a:p>
                  </a:txBody>
                  <a:tcPr anchor="ctr">
                    <a:solidFill>
                      <a:srgbClr val="FFC000">
                        <a:alpha val="95000"/>
                      </a:srgbClr>
                    </a:solidFill>
                  </a:tcPr>
                </a:tc>
                <a:tc>
                  <a:txBody>
                    <a:bodyPr/>
                    <a:lstStyle/>
                    <a:p>
                      <a:pPr algn="ctr"/>
                      <a:r>
                        <a:rPr lang="de-DE" dirty="0" smtClean="0"/>
                        <a:t>15/8</a:t>
                      </a:r>
                      <a:endParaRPr lang="de-DE" dirty="0"/>
                    </a:p>
                  </a:txBody>
                  <a:tcPr anchor="ctr">
                    <a:solidFill>
                      <a:srgbClr val="FFC000">
                        <a:alpha val="95000"/>
                      </a:srgbClr>
                    </a:solidFill>
                  </a:tcPr>
                </a:tc>
                <a:tc>
                  <a:txBody>
                    <a:bodyPr/>
                    <a:lstStyle/>
                    <a:p>
                      <a:pPr algn="ctr"/>
                      <a:r>
                        <a:rPr lang="de-DE" dirty="0" smtClean="0"/>
                        <a:t>12/11</a:t>
                      </a:r>
                      <a:endParaRPr lang="de-DE" dirty="0"/>
                    </a:p>
                  </a:txBody>
                  <a:tcPr anchor="ctr">
                    <a:solidFill>
                      <a:srgbClr val="FFC000">
                        <a:alpha val="95000"/>
                      </a:srgbClr>
                    </a:solidFill>
                  </a:tcPr>
                </a:tc>
              </a:tr>
            </a:tbl>
          </a:graphicData>
        </a:graphic>
      </p:graphicFrame>
      <p:sp>
        <p:nvSpPr>
          <p:cNvPr id="7" name="Rechteck 6"/>
          <p:cNvSpPr/>
          <p:nvPr/>
        </p:nvSpPr>
        <p:spPr>
          <a:xfrm>
            <a:off x="-28576" y="4927496"/>
            <a:ext cx="9164302" cy="1092607"/>
          </a:xfrm>
          <a:prstGeom prst="rect">
            <a:avLst/>
          </a:prstGeom>
        </p:spPr>
        <p:txBody>
          <a:bodyPr wrap="square">
            <a:spAutoFit/>
          </a:bodyPr>
          <a:lstStyle/>
          <a:p>
            <a:pPr marL="876300" lvl="1" indent="-476250" algn="l">
              <a:spcAft>
                <a:spcPct val="25000"/>
              </a:spcAft>
            </a:pPr>
            <a:r>
              <a:rPr lang="en-US" sz="2000" dirty="0" err="1" smtClean="0"/>
              <a:t>Mazzolas</a:t>
            </a:r>
            <a:r>
              <a:rPr lang="en-US" sz="2000" dirty="0" smtClean="0"/>
              <a:t> approach explains the </a:t>
            </a:r>
            <a:r>
              <a:rPr lang="de-DE" sz="2000" dirty="0" err="1" smtClean="0"/>
              <a:t>classical</a:t>
            </a:r>
            <a:r>
              <a:rPr lang="de-DE" sz="2000" dirty="0" smtClean="0"/>
              <a:t> </a:t>
            </a:r>
            <a:r>
              <a:rPr lang="de-DE" sz="2000" dirty="0" err="1" smtClean="0"/>
              <a:t>Fuxian</a:t>
            </a:r>
            <a:r>
              <a:rPr lang="de-DE" sz="2000" dirty="0" smtClean="0"/>
              <a:t> </a:t>
            </a:r>
            <a:r>
              <a:rPr lang="de-DE" sz="2000" dirty="0" err="1" smtClean="0"/>
              <a:t>consonance</a:t>
            </a:r>
            <a:r>
              <a:rPr lang="de-DE" sz="2000" dirty="0" smtClean="0"/>
              <a:t>/</a:t>
            </a:r>
            <a:r>
              <a:rPr lang="de-DE" sz="2000" dirty="0" err="1" smtClean="0"/>
              <a:t>dissonance</a:t>
            </a:r>
            <a:r>
              <a:rPr lang="de-DE" sz="2000" dirty="0" smtClean="0"/>
              <a:t> </a:t>
            </a:r>
            <a:r>
              <a:rPr lang="de-DE" sz="2000" dirty="0" err="1" smtClean="0"/>
              <a:t>dichotomy</a:t>
            </a:r>
            <a:r>
              <a:rPr lang="de-DE" sz="2000" dirty="0" smtClean="0"/>
              <a:t> (</a:t>
            </a:r>
            <a:r>
              <a:rPr lang="en-US" sz="2000" dirty="0" smtClean="0"/>
              <a:t>simulating Arnold Schoenberg’s modulation theory)</a:t>
            </a:r>
            <a:endParaRPr lang="de-DE" sz="2000" dirty="0" smtClean="0"/>
          </a:p>
          <a:p>
            <a:pPr marL="876300" lvl="1" indent="-476250" algn="l">
              <a:spcAft>
                <a:spcPct val="25000"/>
              </a:spcAft>
            </a:pPr>
            <a:r>
              <a:rPr lang="en-US" sz="2000" dirty="0" smtClean="0"/>
              <a:t>It should be combined with a probabilistic approach</a:t>
            </a:r>
            <a:endParaRPr lang="en-US" sz="2000" dirty="0"/>
          </a:p>
        </p:txBody>
      </p:sp>
    </p:spTree>
    <p:extLst>
      <p:ext uri="{BB962C8B-B14F-4D97-AF65-F5344CB8AC3E}">
        <p14:creationId xmlns:p14="http://schemas.microsoft.com/office/powerpoint/2010/main" val="16807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Reinhard Blutner</a:t>
            </a:r>
            <a:endParaRPr lang="de-DE"/>
          </a:p>
        </p:txBody>
      </p:sp>
      <p:sp>
        <p:nvSpPr>
          <p:cNvPr id="3" name="Foliennummernplatzhalter 2"/>
          <p:cNvSpPr>
            <a:spLocks noGrp="1"/>
          </p:cNvSpPr>
          <p:nvPr>
            <p:ph type="sldNum" sz="quarter" idx="11"/>
          </p:nvPr>
        </p:nvSpPr>
        <p:spPr>
          <a:xfrm>
            <a:off x="7368746" y="6408738"/>
            <a:ext cx="2133600" cy="476250"/>
          </a:xfrm>
        </p:spPr>
        <p:txBody>
          <a:bodyPr/>
          <a:lstStyle/>
          <a:p>
            <a:pPr>
              <a:defRPr/>
            </a:pPr>
            <a:fld id="{5301F64D-7B08-43E2-AFAA-763FF3A2EA4C}" type="slidenum">
              <a:rPr lang="en-US" smtClean="0"/>
              <a:pPr>
                <a:defRPr/>
              </a:pPr>
              <a:t>41</a:t>
            </a:fld>
            <a:endParaRPr lang="en-US"/>
          </a:p>
        </p:txBody>
      </p:sp>
      <p:sp>
        <p:nvSpPr>
          <p:cNvPr id="4" name="Rectangle 2"/>
          <p:cNvSpPr txBox="1">
            <a:spLocks noChangeArrowheads="1"/>
          </p:cNvSpPr>
          <p:nvPr/>
        </p:nvSpPr>
        <p:spPr bwMode="auto">
          <a:xfrm>
            <a:off x="639763" y="412750"/>
            <a:ext cx="82534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buNone/>
            </a:pPr>
            <a:r>
              <a:rPr lang="en-US" kern="0" dirty="0" smtClean="0">
                <a:sym typeface="Symbol" pitchFamily="18" charset="2"/>
              </a:rPr>
              <a:t>The circle of fifths</a:t>
            </a:r>
            <a:endParaRPr lang="de-DE" kern="0" dirty="0" smtClean="0">
              <a:sym typeface="Symbol" pitchFamily="18" charset="2"/>
            </a:endParaRP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719" y="412750"/>
            <a:ext cx="5117737" cy="6752968"/>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506" y="1796497"/>
            <a:ext cx="3971925" cy="3590925"/>
          </a:xfrm>
          <a:prstGeom prst="rect">
            <a:avLst/>
          </a:prstGeom>
        </p:spPr>
      </p:pic>
      <p:sp>
        <p:nvSpPr>
          <p:cNvPr id="5" name="Textfeld 4"/>
          <p:cNvSpPr txBox="1"/>
          <p:nvPr/>
        </p:nvSpPr>
        <p:spPr>
          <a:xfrm>
            <a:off x="294018" y="5481947"/>
            <a:ext cx="8152033" cy="830997"/>
          </a:xfrm>
          <a:prstGeom prst="rect">
            <a:avLst/>
          </a:prstGeom>
          <a:noFill/>
        </p:spPr>
        <p:txBody>
          <a:bodyPr wrap="square" rtlCol="0">
            <a:spAutoFit/>
          </a:bodyPr>
          <a:lstStyle/>
          <a:p>
            <a:pPr algn="l">
              <a:buNone/>
            </a:pPr>
            <a:r>
              <a:rPr lang="en-US" dirty="0" err="1"/>
              <a:t>Krumhansl</a:t>
            </a:r>
            <a:r>
              <a:rPr lang="en-US" dirty="0"/>
              <a:t> &amp; Kessler </a:t>
            </a:r>
            <a:r>
              <a:rPr lang="en-US" dirty="0" smtClean="0"/>
              <a:t>1982: </a:t>
            </a:r>
            <a:br>
              <a:rPr lang="en-US" dirty="0" smtClean="0"/>
            </a:br>
            <a:r>
              <a:rPr lang="de-DE" dirty="0" err="1" smtClean="0"/>
              <a:t>How</a:t>
            </a:r>
            <a:r>
              <a:rPr lang="de-DE" dirty="0" smtClean="0"/>
              <a:t> </a:t>
            </a:r>
            <a:r>
              <a:rPr lang="de-DE" dirty="0" err="1" smtClean="0"/>
              <a:t>well</a:t>
            </a:r>
            <a:r>
              <a:rPr lang="de-DE" dirty="0" smtClean="0"/>
              <a:t> </a:t>
            </a:r>
            <a:r>
              <a:rPr lang="de-DE" dirty="0" err="1" smtClean="0"/>
              <a:t>does</a:t>
            </a:r>
            <a:r>
              <a:rPr lang="de-DE" dirty="0" smtClean="0"/>
              <a:t> a </a:t>
            </a:r>
            <a:r>
              <a:rPr lang="de-DE" dirty="0" err="1" smtClean="0"/>
              <a:t>pitch</a:t>
            </a:r>
            <a:r>
              <a:rPr lang="de-DE" dirty="0" smtClean="0"/>
              <a:t> fit a </a:t>
            </a:r>
            <a:r>
              <a:rPr lang="de-DE" dirty="0" err="1" smtClean="0"/>
              <a:t>given</a:t>
            </a:r>
            <a:r>
              <a:rPr lang="de-DE" dirty="0" smtClean="0"/>
              <a:t> </a:t>
            </a:r>
            <a:r>
              <a:rPr lang="de-DE" dirty="0" err="1" smtClean="0"/>
              <a:t>key</a:t>
            </a:r>
            <a:r>
              <a:rPr lang="de-DE" dirty="0" smtClean="0"/>
              <a:t>? (</a:t>
            </a:r>
            <a:r>
              <a:rPr lang="de-DE" dirty="0" err="1" smtClean="0"/>
              <a:t>scale</a:t>
            </a:r>
            <a:r>
              <a:rPr lang="de-DE" dirty="0" smtClean="0"/>
              <a:t> </a:t>
            </a:r>
            <a:r>
              <a:rPr lang="de-DE" dirty="0" err="1" smtClean="0"/>
              <a:t>from</a:t>
            </a:r>
            <a:r>
              <a:rPr lang="de-DE" dirty="0" smtClean="0"/>
              <a:t> 1-7)</a:t>
            </a:r>
          </a:p>
        </p:txBody>
      </p:sp>
      <p:pic>
        <p:nvPicPr>
          <p:cNvPr id="11" name="Grafik 10"/>
          <p:cNvPicPr/>
          <p:nvPr/>
        </p:nvPicPr>
        <p:blipFill>
          <a:blip r:embed="rId4"/>
          <a:stretch>
            <a:fillRect/>
          </a:stretch>
        </p:blipFill>
        <p:spPr>
          <a:xfrm>
            <a:off x="7816779" y="5766058"/>
            <a:ext cx="666750" cy="723900"/>
          </a:xfrm>
          <a:prstGeom prst="rect">
            <a:avLst/>
          </a:prstGeom>
        </p:spPr>
      </p:pic>
      <p:grpSp>
        <p:nvGrpSpPr>
          <p:cNvPr id="10" name="Gruppieren 9"/>
          <p:cNvGrpSpPr/>
          <p:nvPr/>
        </p:nvGrpSpPr>
        <p:grpSpPr>
          <a:xfrm>
            <a:off x="2514600" y="1015042"/>
            <a:ext cx="4953812" cy="4644353"/>
            <a:chOff x="2514600" y="1015042"/>
            <a:chExt cx="4953812" cy="4644353"/>
          </a:xfrm>
        </p:grpSpPr>
        <p:grpSp>
          <p:nvGrpSpPr>
            <p:cNvPr id="17" name="Gruppieren 16"/>
            <p:cNvGrpSpPr/>
            <p:nvPr/>
          </p:nvGrpSpPr>
          <p:grpSpPr>
            <a:xfrm>
              <a:off x="2514600" y="1210962"/>
              <a:ext cx="4686300" cy="4448433"/>
              <a:chOff x="2514600" y="1210962"/>
              <a:chExt cx="4686300" cy="4448433"/>
            </a:xfrm>
          </p:grpSpPr>
          <p:cxnSp>
            <p:nvCxnSpPr>
              <p:cNvPr id="9" name="Gerade Verbindung mit Pfeil 8"/>
              <p:cNvCxnSpPr/>
              <p:nvPr/>
            </p:nvCxnSpPr>
            <p:spPr bwMode="auto">
              <a:xfrm flipV="1">
                <a:off x="4955059" y="1210962"/>
                <a:ext cx="0" cy="4448433"/>
              </a:xfrm>
              <a:prstGeom prst="straightConnector1">
                <a:avLst/>
              </a:prstGeom>
              <a:solidFill>
                <a:schemeClr val="accent1"/>
              </a:solidFill>
              <a:ln w="101600" cap="flat" cmpd="sng" algn="ctr">
                <a:solidFill>
                  <a:srgbClr val="C00000">
                    <a:alpha val="50000"/>
                  </a:srgbClr>
                </a:solidFill>
                <a:prstDash val="solid"/>
                <a:round/>
                <a:headEnd type="none" w="lg" len="med"/>
                <a:tailEnd type="triangle"/>
              </a:ln>
              <a:effectLst/>
            </p:spPr>
          </p:cxnSp>
          <p:cxnSp>
            <p:nvCxnSpPr>
              <p:cNvPr id="12" name="Gerade Verbindung mit Pfeil 11"/>
              <p:cNvCxnSpPr/>
              <p:nvPr/>
            </p:nvCxnSpPr>
            <p:spPr bwMode="auto">
              <a:xfrm flipV="1">
                <a:off x="2514600" y="3451860"/>
                <a:ext cx="4686300" cy="45720"/>
              </a:xfrm>
              <a:prstGeom prst="straightConnector1">
                <a:avLst/>
              </a:prstGeom>
              <a:solidFill>
                <a:schemeClr val="accent1"/>
              </a:solidFill>
              <a:ln w="101600" cap="flat" cmpd="sng" algn="ctr">
                <a:solidFill>
                  <a:srgbClr val="C00000">
                    <a:alpha val="50000"/>
                  </a:srgbClr>
                </a:solidFill>
                <a:prstDash val="solid"/>
                <a:round/>
                <a:headEnd type="none" w="lg" len="med"/>
                <a:tailEnd type="triangle"/>
              </a:ln>
              <a:effectLst/>
            </p:spPr>
          </p:cxnSp>
        </p:grpSp>
        <p:sp>
          <p:nvSpPr>
            <p:cNvPr id="6" name="Textfeld 5"/>
            <p:cNvSpPr txBox="1"/>
            <p:nvPr/>
          </p:nvSpPr>
          <p:spPr>
            <a:xfrm>
              <a:off x="5020325" y="1015042"/>
              <a:ext cx="342900" cy="461665"/>
            </a:xfrm>
            <a:prstGeom prst="rect">
              <a:avLst/>
            </a:prstGeom>
            <a:noFill/>
          </p:spPr>
          <p:txBody>
            <a:bodyPr wrap="square" rtlCol="0">
              <a:spAutoFit/>
            </a:bodyPr>
            <a:lstStyle/>
            <a:p>
              <a:pPr>
                <a:buNone/>
              </a:pPr>
              <a:r>
                <a:rPr lang="de-DE" b="1" dirty="0" smtClean="0">
                  <a:solidFill>
                    <a:srgbClr val="C00000"/>
                  </a:solidFill>
                </a:rPr>
                <a:t>z</a:t>
              </a:r>
              <a:endParaRPr lang="en-US" b="1" dirty="0" smtClean="0">
                <a:solidFill>
                  <a:srgbClr val="C00000"/>
                </a:solidFill>
              </a:endParaRPr>
            </a:p>
          </p:txBody>
        </p:sp>
        <p:sp>
          <p:nvSpPr>
            <p:cNvPr id="13" name="Textfeld 12"/>
            <p:cNvSpPr txBox="1"/>
            <p:nvPr/>
          </p:nvSpPr>
          <p:spPr>
            <a:xfrm>
              <a:off x="7125512" y="3361126"/>
              <a:ext cx="342900" cy="461665"/>
            </a:xfrm>
            <a:prstGeom prst="rect">
              <a:avLst/>
            </a:prstGeom>
            <a:noFill/>
          </p:spPr>
          <p:txBody>
            <a:bodyPr wrap="square" rtlCol="0">
              <a:spAutoFit/>
            </a:bodyPr>
            <a:lstStyle/>
            <a:p>
              <a:pPr>
                <a:buNone/>
              </a:pPr>
              <a:r>
                <a:rPr lang="de-DE" b="1" dirty="0" smtClean="0">
                  <a:solidFill>
                    <a:srgbClr val="C00000"/>
                  </a:solidFill>
                </a:rPr>
                <a:t>x</a:t>
              </a:r>
              <a:endParaRPr lang="en-US" b="1" dirty="0" smtClean="0">
                <a:solidFill>
                  <a:srgbClr val="C00000"/>
                </a:solidFill>
              </a:endParaRPr>
            </a:p>
          </p:txBody>
        </p:sp>
      </p:grpSp>
    </p:spTree>
    <p:extLst>
      <p:ext uri="{BB962C8B-B14F-4D97-AF65-F5344CB8AC3E}">
        <p14:creationId xmlns:p14="http://schemas.microsoft.com/office/powerpoint/2010/main" val="38064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6972462" y="2255788"/>
            <a:ext cx="2033447" cy="1917291"/>
          </a:xfrm>
          <a:prstGeom prst="rect">
            <a:avLst/>
          </a:prstGeom>
        </p:spPr>
      </p:pic>
      <p:sp>
        <p:nvSpPr>
          <p:cNvPr id="2" name="Fußzeilenplatzhalter 1"/>
          <p:cNvSpPr>
            <a:spLocks noGrp="1"/>
          </p:cNvSpPr>
          <p:nvPr>
            <p:ph type="ftr" sz="quarter" idx="10"/>
          </p:nvPr>
        </p:nvSpPr>
        <p:spPr/>
        <p:txBody>
          <a:bodyPr/>
          <a:lstStyle/>
          <a:p>
            <a:pPr>
              <a:defRPr/>
            </a:pPr>
            <a:r>
              <a:rPr lang="de-DE" smtClean="0"/>
              <a:t>Reinhard Blutner</a:t>
            </a:r>
            <a:endParaRPr lang="de-DE"/>
          </a:p>
        </p:txBody>
      </p:sp>
      <p:sp>
        <p:nvSpPr>
          <p:cNvPr id="3" name="Foliennummernplatzhalter 2"/>
          <p:cNvSpPr>
            <a:spLocks noGrp="1"/>
          </p:cNvSpPr>
          <p:nvPr>
            <p:ph type="sldNum" sz="quarter" idx="11"/>
          </p:nvPr>
        </p:nvSpPr>
        <p:spPr/>
        <p:txBody>
          <a:bodyPr/>
          <a:lstStyle/>
          <a:p>
            <a:pPr>
              <a:defRPr/>
            </a:pPr>
            <a:fld id="{5301F64D-7B08-43E2-AFAA-763FF3A2EA4C}" type="slidenum">
              <a:rPr lang="en-US" smtClean="0"/>
              <a:pPr>
                <a:defRPr/>
              </a:pPr>
              <a:t>42</a:t>
            </a:fld>
            <a:endParaRPr lang="en-US"/>
          </a:p>
        </p:txBody>
      </p:sp>
      <p:sp>
        <p:nvSpPr>
          <p:cNvPr id="4" name="Rectangle 2"/>
          <p:cNvSpPr txBox="1">
            <a:spLocks noChangeArrowheads="1"/>
          </p:cNvSpPr>
          <p:nvPr/>
        </p:nvSpPr>
        <p:spPr bwMode="auto">
          <a:xfrm>
            <a:off x="639763" y="412750"/>
            <a:ext cx="82534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buNone/>
            </a:pPr>
            <a:r>
              <a:rPr lang="en-US" kern="0" dirty="0" smtClean="0">
                <a:sym typeface="Symbol" pitchFamily="18" charset="2"/>
              </a:rPr>
              <a:t>Mathematical Motivation</a:t>
            </a:r>
            <a:endParaRPr lang="de-DE" kern="0" dirty="0" smtClean="0">
              <a:sym typeface="Symbol" pitchFamily="18" charset="2"/>
            </a:endParaRP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269685" y="1426948"/>
                <a:ext cx="8321696" cy="528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US" sz="2000" i="1" dirty="0" smtClean="0"/>
                  <a:t>The universe is an enormous direct product of representations of symmetry groups</a:t>
                </a:r>
                <a:r>
                  <a:rPr lang="en-US" sz="2000" dirty="0" smtClean="0"/>
                  <a:t> </a:t>
                </a:r>
                <a:r>
                  <a:rPr lang="en-US" sz="2000" dirty="0" smtClean="0">
                    <a:sym typeface="Symbol" panose="05050102010706020507" pitchFamily="18" charset="2"/>
                  </a:rPr>
                  <a:t></a:t>
                </a:r>
                <a:r>
                  <a:rPr lang="en-US" sz="2000" dirty="0" smtClean="0"/>
                  <a:t>Steven Weinberg.</a:t>
                </a:r>
              </a:p>
              <a:p>
                <a:pPr marL="0" indent="0">
                  <a:buNone/>
                </a:pPr>
                <a:r>
                  <a:rPr lang="en-US" sz="1000" kern="0" dirty="0" smtClean="0">
                    <a:latin typeface="Lucida Sans Unicode" panose="020B0602030504020204" pitchFamily="34" charset="0"/>
                    <a:cs typeface="Lucida Sans Unicode" panose="020B0602030504020204" pitchFamily="34" charset="0"/>
                  </a:rPr>
                  <a:t>		</a:t>
                </a:r>
              </a:p>
              <a:p>
                <a:r>
                  <a:rPr lang="en-US" sz="2400" kern="0" dirty="0" err="1" smtClean="0">
                    <a:cs typeface="Lucida Sans Unicode" panose="020B0602030504020204" pitchFamily="34" charset="0"/>
                  </a:rPr>
                  <a:t>Zyclic</a:t>
                </a:r>
                <a:r>
                  <a:rPr lang="en-US" sz="2400" kern="0" dirty="0" smtClean="0">
                    <a:cs typeface="Lucida Sans Unicode" panose="020B0602030504020204" pitchFamily="34" charset="0"/>
                  </a:rPr>
                  <a:t> groups </a:t>
                </a:r>
                <a:r>
                  <a:rPr lang="en-US" sz="2400" kern="0" dirty="0" err="1" smtClean="0">
                    <a:cs typeface="Lucida Sans Unicode" panose="020B0602030504020204" pitchFamily="34" charset="0"/>
                  </a:rPr>
                  <a:t>C</a:t>
                </a:r>
                <a:r>
                  <a:rPr lang="en-US" sz="2400" kern="0" baseline="-25000" dirty="0" err="1" smtClean="0">
                    <a:cs typeface="Lucida Sans Unicode" panose="020B0602030504020204" pitchFamily="34" charset="0"/>
                  </a:rPr>
                  <a:t>n</a:t>
                </a:r>
                <a:r>
                  <a:rPr lang="en-US" sz="2400" kern="0" dirty="0" smtClean="0">
                    <a:cs typeface="Lucida Sans Unicode" panose="020B0602030504020204" pitchFamily="34" charset="0"/>
                  </a:rPr>
                  <a:t> (groups isomorphic to</a:t>
                </a:r>
                <a:br>
                  <a:rPr lang="en-US" sz="2400" kern="0" dirty="0" smtClean="0">
                    <a:cs typeface="Lucida Sans Unicode" panose="020B0602030504020204" pitchFamily="34" charset="0"/>
                  </a:rPr>
                </a:br>
                <a:r>
                  <a:rPr lang="en-US" sz="2400" kern="0" dirty="0" smtClean="0">
                    <a:cs typeface="Lucida Sans Unicode" panose="020B0602030504020204" pitchFamily="34" charset="0"/>
                  </a:rPr>
                  <a:t>the group of integers modulo n; e.g</a:t>
                </a:r>
                <a:r>
                  <a:rPr lang="en-US" sz="2400" kern="0" dirty="0">
                    <a:cs typeface="Lucida Sans Unicode" panose="020B0602030504020204" pitchFamily="34" charset="0"/>
                  </a:rPr>
                  <a:t>. </a:t>
                </a:r>
                <a:r>
                  <a:rPr lang="en-US" sz="2400" kern="0" dirty="0" smtClean="0">
                    <a:cs typeface="Lucida Sans Unicode" panose="020B0602030504020204" pitchFamily="34" charset="0"/>
                  </a:rPr>
                  <a:t>C</a:t>
                </a:r>
                <a:r>
                  <a:rPr lang="en-US" sz="2400" kern="0" baseline="-25000" dirty="0" smtClean="0">
                    <a:cs typeface="Lucida Sans Unicode" panose="020B0602030504020204" pitchFamily="34" charset="0"/>
                  </a:rPr>
                  <a:t>12</a:t>
                </a:r>
                <a:r>
                  <a:rPr lang="en-US" sz="2400" kern="0" dirty="0" smtClean="0">
                    <a:cs typeface="Lucida Sans Unicode" panose="020B0602030504020204" pitchFamily="34" charset="0"/>
                  </a:rPr>
                  <a:t>.</a:t>
                </a:r>
              </a:p>
              <a:p>
                <a:r>
                  <a:rPr lang="de-DE" sz="2400" dirty="0" smtClean="0"/>
                  <a:t>Subgroups {0,1,3,4,8,9} </a:t>
                </a:r>
                <a:r>
                  <a:rPr lang="de-DE" sz="2400" dirty="0" err="1" smtClean="0"/>
                  <a:t>and</a:t>
                </a:r>
                <a:r>
                  <a:rPr lang="de-DE" sz="2400" dirty="0" smtClean="0"/>
                  <a:t> {2,7,5,10,6,11}</a:t>
                </a:r>
              </a:p>
              <a:p>
                <a:pPr marL="400050" lvl="1" indent="0">
                  <a:buNone/>
                </a:pPr>
                <a:r>
                  <a:rPr lang="de-DE" dirty="0" smtClean="0"/>
                  <a:t>(</a:t>
                </a:r>
                <a:r>
                  <a:rPr lang="de-DE" dirty="0" err="1" smtClean="0"/>
                  <a:t>Fuxian</a:t>
                </a:r>
                <a:r>
                  <a:rPr lang="de-DE" dirty="0" smtClean="0"/>
                  <a:t> </a:t>
                </a:r>
                <a:r>
                  <a:rPr lang="de-DE" dirty="0" err="1"/>
                  <a:t>consonance</a:t>
                </a:r>
                <a:r>
                  <a:rPr lang="de-DE" dirty="0"/>
                  <a:t>/</a:t>
                </a:r>
                <a:r>
                  <a:rPr lang="de-DE" dirty="0" err="1"/>
                  <a:t>dissonance</a:t>
                </a:r>
                <a:r>
                  <a:rPr lang="de-DE" dirty="0"/>
                  <a:t> </a:t>
                </a:r>
                <a:r>
                  <a:rPr lang="de-DE" dirty="0" err="1" smtClean="0"/>
                  <a:t>dichotomy</a:t>
                </a:r>
                <a:r>
                  <a:rPr lang="de-DE" dirty="0" smtClean="0"/>
                  <a:t>)</a:t>
                </a:r>
              </a:p>
              <a:p>
                <a:pPr marL="400050" lvl="1" indent="0">
                  <a:buNone/>
                </a:pPr>
                <a:r>
                  <a:rPr lang="en-US" dirty="0" err="1"/>
                  <a:t>autocomplementarity</a:t>
                </a:r>
                <a:r>
                  <a:rPr lang="en-US" dirty="0"/>
                  <a:t> symmetry  </a:t>
                </a:r>
                <a:r>
                  <a:rPr lang="en-US" dirty="0" smtClean="0"/>
                  <a:t/>
                </a:r>
                <a:br>
                  <a:rPr lang="en-US" dirty="0" smtClean="0"/>
                </a:br>
                <a:r>
                  <a:rPr lang="en-US" dirty="0" smtClean="0"/>
                  <a:t>A(x</a:t>
                </a:r>
                <a:r>
                  <a:rPr lang="en-US" dirty="0"/>
                  <a:t>) = </a:t>
                </a:r>
                <a:r>
                  <a:rPr lang="en-US" dirty="0" smtClean="0"/>
                  <a:t>5x+2 mod </a:t>
                </a:r>
                <a:r>
                  <a:rPr lang="en-US" dirty="0"/>
                  <a:t>12 maps concords into discords </a:t>
                </a:r>
                <a:r>
                  <a:rPr lang="en-US" dirty="0" smtClean="0"/>
                  <a:t>(&amp; v.v.) </a:t>
                </a:r>
              </a:p>
              <a:p>
                <a:r>
                  <a:rPr lang="en-US" sz="2400" kern="0" dirty="0" smtClean="0"/>
                  <a:t>Irreducible representation real Hilbert space: </a:t>
                </a:r>
                <a:br>
                  <a:rPr lang="en-US" sz="2400" kern="0" dirty="0" smtClean="0"/>
                </a:br>
                <a:r>
                  <a:rPr lang="en-US" sz="1200" kern="0" dirty="0" smtClean="0"/>
                  <a:t/>
                </a:r>
                <a:br>
                  <a:rPr lang="en-US" sz="1200" kern="0" dirty="0" smtClean="0"/>
                </a:br>
                <a14:m>
                  <m:oMath xmlns:m="http://schemas.openxmlformats.org/officeDocument/2006/math">
                    <m:r>
                      <a:rPr lang="de-DE" sz="1800" i="1" kern="0">
                        <a:latin typeface="Cambria Math" panose="02040503050406030204" pitchFamily="18" charset="0"/>
                      </a:rPr>
                      <m:t>𝑔</m:t>
                    </m:r>
                    <m:r>
                      <a:rPr lang="de-DE" sz="1800" i="1" kern="0">
                        <a:latin typeface="Cambria Math" panose="02040503050406030204" pitchFamily="18" charset="0"/>
                      </a:rPr>
                      <m:t>=</m:t>
                    </m:r>
                    <m:d>
                      <m:dPr>
                        <m:ctrlPr>
                          <a:rPr lang="en-US" sz="1800" i="1" kern="0" smtClean="0">
                            <a:latin typeface="Cambria Math" panose="02040503050406030204" pitchFamily="18" charset="0"/>
                          </a:rPr>
                        </m:ctrlPr>
                      </m:dPr>
                      <m:e>
                        <m:m>
                          <m:mPr>
                            <m:mcs>
                              <m:mc>
                                <m:mcPr>
                                  <m:count m:val="2"/>
                                  <m:mcJc m:val="center"/>
                                </m:mcPr>
                              </m:mc>
                            </m:mcs>
                            <m:ctrlPr>
                              <a:rPr lang="de-DE" sz="1800" i="1" kern="0">
                                <a:latin typeface="Cambria Math" panose="02040503050406030204" pitchFamily="18" charset="0"/>
                              </a:rPr>
                            </m:ctrlPr>
                          </m:mPr>
                          <m:mr>
                            <m:e>
                              <m:r>
                                <m:rPr>
                                  <m:sty m:val="p"/>
                                  <m:brk m:alnAt="7"/>
                                </m:rPr>
                                <a:rPr lang="de-DE" sz="1800" kern="0">
                                  <a:latin typeface="Cambria Math" panose="02040503050406030204" pitchFamily="18" charset="0"/>
                                </a:rPr>
                                <m:t>c</m:t>
                              </m:r>
                              <m:r>
                                <m:rPr>
                                  <m:sty m:val="p"/>
                                </m:rPr>
                                <a:rPr lang="de-DE" sz="1800" kern="0">
                                  <a:latin typeface="Cambria Math" panose="02040503050406030204" pitchFamily="18" charset="0"/>
                                </a:rPr>
                                <m:t>os</m:t>
                              </m:r>
                              <m:r>
                                <m:rPr>
                                  <m:brk m:alnAt="7"/>
                                </m:rPr>
                                <a:rPr lang="de-DE" sz="1800" i="1" kern="0">
                                  <a:latin typeface="Cambria Math" panose="02040503050406030204" pitchFamily="18" charset="0"/>
                                </a:rPr>
                                <m:t>⁡</m:t>
                              </m:r>
                              <m:r>
                                <a:rPr lang="de-DE" sz="1800" i="1" kern="0">
                                  <a:latin typeface="Cambria Math" panose="02040503050406030204" pitchFamily="18" charset="0"/>
                                </a:rPr>
                                <m:t>(</m:t>
                              </m:r>
                              <m:f>
                                <m:fPr>
                                  <m:ctrlPr>
                                    <a:rPr lang="de-DE" sz="1800" i="1" kern="0">
                                      <a:latin typeface="Cambria Math" panose="02040503050406030204" pitchFamily="18" charset="0"/>
                                      <a:sym typeface="Symbol" panose="05050102010706020507" pitchFamily="18" charset="2"/>
                                    </a:rPr>
                                  </m:ctrlPr>
                                </m:fPr>
                                <m:num>
                                  <m:r>
                                    <m:rPr>
                                      <m:brk m:alnAt="7"/>
                                    </m:rPr>
                                    <a:rPr lang="de-DE" sz="1800" i="1" kern="0">
                                      <a:latin typeface="Cambria Math" panose="02040503050406030204" pitchFamily="18" charset="0"/>
                                    </a:rPr>
                                    <m:t>2</m:t>
                                  </m:r>
                                  <m:r>
                                    <a:rPr lang="de-DE" sz="1800" i="1" kern="0">
                                      <a:latin typeface="Cambria Math" panose="02040503050406030204" pitchFamily="18" charset="0"/>
                                      <a:sym typeface="Symbol" panose="05050102010706020507" pitchFamily="18" charset="2"/>
                                    </a:rPr>
                                    <m:t></m:t>
                                  </m:r>
                                </m:num>
                                <m:den>
                                  <m:r>
                                    <m:rPr>
                                      <m:brk m:alnAt="7"/>
                                    </m:rPr>
                                    <a:rPr lang="de-DE" sz="1800" i="1" kern="0">
                                      <a:latin typeface="Cambria Math" panose="02040503050406030204" pitchFamily="18" charset="0"/>
                                      <a:sym typeface="Symbol" panose="05050102010706020507" pitchFamily="18" charset="2"/>
                                    </a:rPr>
                                    <m:t>1</m:t>
                                  </m:r>
                                  <m:r>
                                    <a:rPr lang="de-DE" sz="1800" i="1" kern="0">
                                      <a:latin typeface="Cambria Math" panose="02040503050406030204" pitchFamily="18" charset="0"/>
                                      <a:sym typeface="Symbol" panose="05050102010706020507" pitchFamily="18" charset="2"/>
                                    </a:rPr>
                                    <m:t>2</m:t>
                                  </m:r>
                                </m:den>
                              </m:f>
                              <m:r>
                                <m:rPr>
                                  <m:brk m:alnAt="7"/>
                                </m:rPr>
                                <a:rPr lang="de-DE" sz="1800" i="1" kern="0">
                                  <a:latin typeface="Cambria Math" panose="02040503050406030204" pitchFamily="18" charset="0"/>
                                  <a:sym typeface="Symbol" panose="05050102010706020507" pitchFamily="18" charset="2"/>
                                </a:rPr>
                                <m:t>)</m:t>
                              </m:r>
                            </m:e>
                            <m:e>
                              <m:r>
                                <a:rPr lang="de-DE" sz="1800" kern="0">
                                  <a:latin typeface="Cambria Math" panose="02040503050406030204" pitchFamily="18" charset="0"/>
                                </a:rPr>
                                <m:t>−</m:t>
                              </m:r>
                              <m:r>
                                <m:rPr>
                                  <m:sty m:val="p"/>
                                </m:rPr>
                                <a:rPr lang="de-DE" sz="1800" kern="0">
                                  <a:latin typeface="Cambria Math" panose="02040503050406030204" pitchFamily="18" charset="0"/>
                                </a:rPr>
                                <m:t>sin</m:t>
                              </m:r>
                              <m:r>
                                <m:rPr>
                                  <m:brk m:alnAt="7"/>
                                </m:rPr>
                                <a:rPr lang="de-DE" sz="1800" i="1" kern="0">
                                  <a:latin typeface="Cambria Math" panose="02040503050406030204" pitchFamily="18" charset="0"/>
                                </a:rPr>
                                <m:t>⁡</m:t>
                              </m:r>
                              <m:r>
                                <a:rPr lang="de-DE" sz="1800" i="1" kern="0">
                                  <a:latin typeface="Cambria Math" panose="02040503050406030204" pitchFamily="18" charset="0"/>
                                </a:rPr>
                                <m:t>(</m:t>
                              </m:r>
                              <m:f>
                                <m:fPr>
                                  <m:ctrlPr>
                                    <a:rPr lang="de-DE" sz="1800" i="1" kern="0">
                                      <a:latin typeface="Cambria Math" panose="02040503050406030204" pitchFamily="18" charset="0"/>
                                      <a:sym typeface="Symbol" panose="05050102010706020507" pitchFamily="18" charset="2"/>
                                    </a:rPr>
                                  </m:ctrlPr>
                                </m:fPr>
                                <m:num>
                                  <m:r>
                                    <m:rPr>
                                      <m:brk m:alnAt="7"/>
                                    </m:rPr>
                                    <a:rPr lang="de-DE" sz="1800" i="1" kern="0">
                                      <a:latin typeface="Cambria Math" panose="02040503050406030204" pitchFamily="18" charset="0"/>
                                    </a:rPr>
                                    <m:t>2</m:t>
                                  </m:r>
                                  <m:r>
                                    <a:rPr lang="de-DE" sz="1800" i="1" kern="0">
                                      <a:latin typeface="Cambria Math" panose="02040503050406030204" pitchFamily="18" charset="0"/>
                                      <a:sym typeface="Symbol" panose="05050102010706020507" pitchFamily="18" charset="2"/>
                                    </a:rPr>
                                    <m:t></m:t>
                                  </m:r>
                                </m:num>
                                <m:den>
                                  <m:r>
                                    <m:rPr>
                                      <m:brk m:alnAt="7"/>
                                    </m:rPr>
                                    <a:rPr lang="de-DE" sz="1800" i="1" kern="0">
                                      <a:latin typeface="Cambria Math" panose="02040503050406030204" pitchFamily="18" charset="0"/>
                                      <a:sym typeface="Symbol" panose="05050102010706020507" pitchFamily="18" charset="2"/>
                                    </a:rPr>
                                    <m:t>1</m:t>
                                  </m:r>
                                  <m:r>
                                    <a:rPr lang="de-DE" sz="1800" i="1" kern="0">
                                      <a:latin typeface="Cambria Math" panose="02040503050406030204" pitchFamily="18" charset="0"/>
                                      <a:sym typeface="Symbol" panose="05050102010706020507" pitchFamily="18" charset="2"/>
                                    </a:rPr>
                                    <m:t>2</m:t>
                                  </m:r>
                                </m:den>
                              </m:f>
                              <m:r>
                                <m:rPr>
                                  <m:brk m:alnAt="7"/>
                                </m:rPr>
                                <a:rPr lang="de-DE" sz="1800" i="1" kern="0">
                                  <a:latin typeface="Cambria Math" panose="02040503050406030204" pitchFamily="18" charset="0"/>
                                  <a:sym typeface="Symbol" panose="05050102010706020507" pitchFamily="18" charset="2"/>
                                </a:rPr>
                                <m:t>)</m:t>
                              </m:r>
                            </m:e>
                          </m:mr>
                          <m:mr>
                            <m:e>
                              <m:r>
                                <a:rPr lang="de-DE" sz="1800" i="1" kern="0">
                                  <a:latin typeface="Cambria Math" panose="02040503050406030204" pitchFamily="18" charset="0"/>
                                </a:rPr>
                                <m:t>𝑠𝑖𝑛</m:t>
                              </m:r>
                              <m:r>
                                <m:rPr>
                                  <m:brk m:alnAt="7"/>
                                </m:rPr>
                                <a:rPr lang="de-DE" sz="1800" i="1" kern="0">
                                  <a:latin typeface="Cambria Math" panose="02040503050406030204" pitchFamily="18" charset="0"/>
                                </a:rPr>
                                <m:t>⁡</m:t>
                              </m:r>
                              <m:r>
                                <a:rPr lang="de-DE" sz="1800" i="1" kern="0">
                                  <a:latin typeface="Cambria Math" panose="02040503050406030204" pitchFamily="18" charset="0"/>
                                </a:rPr>
                                <m:t>(</m:t>
                              </m:r>
                              <m:f>
                                <m:fPr>
                                  <m:ctrlPr>
                                    <a:rPr lang="de-DE" sz="1800" i="1" kern="0">
                                      <a:latin typeface="Cambria Math" panose="02040503050406030204" pitchFamily="18" charset="0"/>
                                      <a:sym typeface="Symbol" panose="05050102010706020507" pitchFamily="18" charset="2"/>
                                    </a:rPr>
                                  </m:ctrlPr>
                                </m:fPr>
                                <m:num>
                                  <m:r>
                                    <m:rPr>
                                      <m:brk m:alnAt="7"/>
                                    </m:rPr>
                                    <a:rPr lang="de-DE" sz="1800" i="1" kern="0">
                                      <a:latin typeface="Cambria Math" panose="02040503050406030204" pitchFamily="18" charset="0"/>
                                    </a:rPr>
                                    <m:t>2</m:t>
                                  </m:r>
                                  <m:r>
                                    <a:rPr lang="de-DE" sz="1800" i="1" kern="0">
                                      <a:latin typeface="Cambria Math" panose="02040503050406030204" pitchFamily="18" charset="0"/>
                                      <a:sym typeface="Symbol" panose="05050102010706020507" pitchFamily="18" charset="2"/>
                                    </a:rPr>
                                    <m:t></m:t>
                                  </m:r>
                                </m:num>
                                <m:den>
                                  <m:r>
                                    <m:rPr>
                                      <m:brk m:alnAt="7"/>
                                    </m:rPr>
                                    <a:rPr lang="de-DE" sz="1800" i="1" kern="0">
                                      <a:latin typeface="Cambria Math" panose="02040503050406030204" pitchFamily="18" charset="0"/>
                                      <a:sym typeface="Symbol" panose="05050102010706020507" pitchFamily="18" charset="2"/>
                                    </a:rPr>
                                    <m:t>1</m:t>
                                  </m:r>
                                  <m:r>
                                    <a:rPr lang="de-DE" sz="1800" i="1" kern="0">
                                      <a:latin typeface="Cambria Math" panose="02040503050406030204" pitchFamily="18" charset="0"/>
                                      <a:sym typeface="Symbol" panose="05050102010706020507" pitchFamily="18" charset="2"/>
                                    </a:rPr>
                                    <m:t>2</m:t>
                                  </m:r>
                                </m:den>
                              </m:f>
                              <m:r>
                                <m:rPr>
                                  <m:brk m:alnAt="7"/>
                                </m:rPr>
                                <a:rPr lang="de-DE" sz="1800" i="1" kern="0">
                                  <a:latin typeface="Cambria Math" panose="02040503050406030204" pitchFamily="18" charset="0"/>
                                  <a:sym typeface="Symbol" panose="05050102010706020507" pitchFamily="18" charset="2"/>
                                </a:rPr>
                                <m:t>)</m:t>
                              </m:r>
                            </m:e>
                            <m:e>
                              <m:r>
                                <m:rPr>
                                  <m:sty m:val="p"/>
                                  <m:brk m:alnAt="7"/>
                                </m:rPr>
                                <a:rPr lang="de-DE" sz="1800" kern="0">
                                  <a:latin typeface="Cambria Math" panose="02040503050406030204" pitchFamily="18" charset="0"/>
                                </a:rPr>
                                <m:t>c</m:t>
                              </m:r>
                              <m:r>
                                <m:rPr>
                                  <m:sty m:val="p"/>
                                </m:rPr>
                                <a:rPr lang="de-DE" sz="1800" kern="0">
                                  <a:latin typeface="Cambria Math" panose="02040503050406030204" pitchFamily="18" charset="0"/>
                                </a:rPr>
                                <m:t>os</m:t>
                              </m:r>
                              <m:r>
                                <m:rPr>
                                  <m:brk m:alnAt="7"/>
                                </m:rPr>
                                <a:rPr lang="de-DE" sz="1800" i="1" kern="0">
                                  <a:latin typeface="Cambria Math" panose="02040503050406030204" pitchFamily="18" charset="0"/>
                                </a:rPr>
                                <m:t>⁡</m:t>
                              </m:r>
                              <m:r>
                                <a:rPr lang="de-DE" sz="1800" i="1" kern="0">
                                  <a:latin typeface="Cambria Math" panose="02040503050406030204" pitchFamily="18" charset="0"/>
                                </a:rPr>
                                <m:t>(</m:t>
                              </m:r>
                              <m:f>
                                <m:fPr>
                                  <m:ctrlPr>
                                    <a:rPr lang="de-DE" sz="1800" i="1" kern="0">
                                      <a:latin typeface="Cambria Math" panose="02040503050406030204" pitchFamily="18" charset="0"/>
                                      <a:sym typeface="Symbol" panose="05050102010706020507" pitchFamily="18" charset="2"/>
                                    </a:rPr>
                                  </m:ctrlPr>
                                </m:fPr>
                                <m:num>
                                  <m:r>
                                    <m:rPr>
                                      <m:brk m:alnAt="7"/>
                                    </m:rPr>
                                    <a:rPr lang="de-DE" sz="1800" i="1" kern="0">
                                      <a:latin typeface="Cambria Math" panose="02040503050406030204" pitchFamily="18" charset="0"/>
                                    </a:rPr>
                                    <m:t>2</m:t>
                                  </m:r>
                                  <m:r>
                                    <a:rPr lang="de-DE" sz="1800" i="1" kern="0">
                                      <a:latin typeface="Cambria Math" panose="02040503050406030204" pitchFamily="18" charset="0"/>
                                      <a:sym typeface="Symbol" panose="05050102010706020507" pitchFamily="18" charset="2"/>
                                    </a:rPr>
                                    <m:t></m:t>
                                  </m:r>
                                </m:num>
                                <m:den>
                                  <m:r>
                                    <m:rPr>
                                      <m:brk m:alnAt="7"/>
                                    </m:rPr>
                                    <a:rPr lang="de-DE" sz="1800" i="1" kern="0">
                                      <a:latin typeface="Cambria Math" panose="02040503050406030204" pitchFamily="18" charset="0"/>
                                      <a:sym typeface="Symbol" panose="05050102010706020507" pitchFamily="18" charset="2"/>
                                    </a:rPr>
                                    <m:t>1</m:t>
                                  </m:r>
                                  <m:r>
                                    <a:rPr lang="de-DE" sz="1800" i="1" kern="0">
                                      <a:latin typeface="Cambria Math" panose="02040503050406030204" pitchFamily="18" charset="0"/>
                                      <a:sym typeface="Symbol" panose="05050102010706020507" pitchFamily="18" charset="2"/>
                                    </a:rPr>
                                    <m:t>2</m:t>
                                  </m:r>
                                </m:den>
                              </m:f>
                              <m:r>
                                <m:rPr>
                                  <m:brk m:alnAt="7"/>
                                </m:rPr>
                                <a:rPr lang="de-DE" sz="1800" i="1" kern="0">
                                  <a:latin typeface="Cambria Math" panose="02040503050406030204" pitchFamily="18" charset="0"/>
                                  <a:sym typeface="Symbol" panose="05050102010706020507" pitchFamily="18" charset="2"/>
                                </a:rPr>
                                <m:t>)</m:t>
                              </m:r>
                            </m:e>
                          </m:mr>
                        </m:m>
                      </m:e>
                    </m:d>
                  </m:oMath>
                </a14:m>
                <a:r>
                  <a:rPr lang="en-US" sz="1800" kern="0" dirty="0" smtClean="0"/>
                  <a:t>;  </a:t>
                </a:r>
                <a14:m>
                  <m:oMath xmlns:m="http://schemas.openxmlformats.org/officeDocument/2006/math">
                    <m:sSup>
                      <m:sSupPr>
                        <m:ctrlPr>
                          <a:rPr lang="en-US" sz="1800" i="1" kern="0" smtClean="0">
                            <a:latin typeface="Cambria Math" panose="02040503050406030204" pitchFamily="18" charset="0"/>
                          </a:rPr>
                        </m:ctrlPr>
                      </m:sSupPr>
                      <m:e>
                        <m:r>
                          <a:rPr lang="de-DE" sz="1800" b="0" i="1" kern="0" smtClean="0">
                            <a:latin typeface="Cambria Math" panose="02040503050406030204" pitchFamily="18" charset="0"/>
                          </a:rPr>
                          <m:t>𝑔</m:t>
                        </m:r>
                      </m:e>
                      <m:sup>
                        <m:r>
                          <a:rPr lang="de-DE" sz="1800" b="0" i="1" kern="0" smtClean="0">
                            <a:latin typeface="Cambria Math" panose="02040503050406030204" pitchFamily="18" charset="0"/>
                          </a:rPr>
                          <m:t>𝑖</m:t>
                        </m:r>
                      </m:sup>
                    </m:sSup>
                    <m:d>
                      <m:dPr>
                        <m:ctrlPr>
                          <a:rPr lang="en-US" sz="1800" i="1" kern="0" smtClean="0">
                            <a:latin typeface="Cambria Math" panose="02040503050406030204" pitchFamily="18" charset="0"/>
                          </a:rPr>
                        </m:ctrlPr>
                      </m:dPr>
                      <m:e>
                        <m:m>
                          <m:mPr>
                            <m:mcs>
                              <m:mc>
                                <m:mcPr>
                                  <m:count m:val="1"/>
                                  <m:mcJc m:val="center"/>
                                </m:mcPr>
                              </m:mc>
                            </m:mcs>
                            <m:ctrlPr>
                              <a:rPr lang="en-US" sz="1800" i="1" kern="0" smtClean="0">
                                <a:latin typeface="Cambria Math" panose="02040503050406030204" pitchFamily="18" charset="0"/>
                              </a:rPr>
                            </m:ctrlPr>
                          </m:mPr>
                          <m:mr>
                            <m:e>
                              <m:r>
                                <m:rPr>
                                  <m:brk m:alnAt="7"/>
                                </m:rPr>
                                <a:rPr lang="de-DE" sz="1800" b="0" i="1" kern="0" smtClean="0">
                                  <a:latin typeface="Cambria Math" panose="02040503050406030204" pitchFamily="18" charset="0"/>
                                </a:rPr>
                                <m:t>1</m:t>
                              </m:r>
                            </m:e>
                          </m:mr>
                          <m:mr>
                            <m:e>
                              <m:r>
                                <a:rPr lang="de-DE" sz="1800" b="0" i="1" kern="0" smtClean="0">
                                  <a:latin typeface="Cambria Math" panose="02040503050406030204" pitchFamily="18" charset="0"/>
                                </a:rPr>
                                <m:t>0</m:t>
                              </m:r>
                            </m:e>
                          </m:mr>
                        </m:m>
                      </m:e>
                    </m:d>
                  </m:oMath>
                </a14:m>
                <a:r>
                  <a:rPr lang="en-US" sz="1800" kern="0" dirty="0" smtClean="0"/>
                  <a:t> = </a:t>
                </a:r>
                <a14:m>
                  <m:oMath xmlns:m="http://schemas.openxmlformats.org/officeDocument/2006/math">
                    <m:d>
                      <m:dPr>
                        <m:ctrlPr>
                          <a:rPr lang="en-US" sz="1800" i="1" kern="0" dirty="0" smtClean="0">
                            <a:latin typeface="Cambria Math" panose="02040503050406030204" pitchFamily="18" charset="0"/>
                          </a:rPr>
                        </m:ctrlPr>
                      </m:dPr>
                      <m:e>
                        <m:m>
                          <m:mPr>
                            <m:mcs>
                              <m:mc>
                                <m:mcPr>
                                  <m:count m:val="1"/>
                                  <m:mcJc m:val="center"/>
                                </m:mcPr>
                              </m:mc>
                            </m:mcs>
                            <m:ctrlPr>
                              <a:rPr lang="en-US" sz="1800" i="1" kern="0" dirty="0" smtClean="0">
                                <a:latin typeface="Cambria Math" panose="02040503050406030204" pitchFamily="18" charset="0"/>
                              </a:rPr>
                            </m:ctrlPr>
                          </m:mPr>
                          <m:mr>
                            <m:e>
                              <m:r>
                                <m:rPr>
                                  <m:sty m:val="p"/>
                                  <m:brk m:alnAt="7"/>
                                </m:rPr>
                                <a:rPr lang="de-DE" sz="1800" b="0" i="0" kern="0" dirty="0" smtClean="0">
                                  <a:latin typeface="Cambria Math" panose="02040503050406030204" pitchFamily="18" charset="0"/>
                                </a:rPr>
                                <m:t>c</m:t>
                              </m:r>
                              <m:r>
                                <m:rPr>
                                  <m:sty m:val="p"/>
                                </m:rPr>
                                <a:rPr lang="de-DE" sz="1800" b="0" i="0" kern="0" dirty="0" smtClean="0">
                                  <a:latin typeface="Cambria Math" panose="02040503050406030204" pitchFamily="18" charset="0"/>
                                </a:rPr>
                                <m:t>os</m:t>
                              </m:r>
                              <m:r>
                                <m:rPr>
                                  <m:brk m:alnAt="7"/>
                                </m:rPr>
                                <a:rPr lang="de-DE" sz="1800" b="0" i="1" kern="0" dirty="0" smtClean="0">
                                  <a:latin typeface="Cambria Math" panose="02040503050406030204" pitchFamily="18" charset="0"/>
                                </a:rPr>
                                <m:t>⁡</m:t>
                              </m:r>
                              <m:r>
                                <a:rPr lang="de-DE" sz="1800" i="1" kern="0">
                                  <a:latin typeface="Cambria Math" panose="02040503050406030204" pitchFamily="18" charset="0"/>
                                </a:rPr>
                                <m:t>(</m:t>
                              </m:r>
                              <m:f>
                                <m:fPr>
                                  <m:ctrlPr>
                                    <a:rPr lang="de-DE" sz="1800" i="1" kern="0">
                                      <a:latin typeface="Cambria Math" panose="02040503050406030204" pitchFamily="18" charset="0"/>
                                      <a:sym typeface="Symbol" panose="05050102010706020507" pitchFamily="18" charset="2"/>
                                    </a:rPr>
                                  </m:ctrlPr>
                                </m:fPr>
                                <m:num>
                                  <m:r>
                                    <m:rPr>
                                      <m:brk m:alnAt="7"/>
                                    </m:rPr>
                                    <a:rPr lang="de-DE" sz="1800" i="1" kern="0">
                                      <a:latin typeface="Cambria Math" panose="02040503050406030204" pitchFamily="18" charset="0"/>
                                    </a:rPr>
                                    <m:t>2</m:t>
                                  </m:r>
                                  <m:r>
                                    <a:rPr lang="de-DE" sz="1800" i="1" kern="0">
                                      <a:latin typeface="Cambria Math" panose="02040503050406030204" pitchFamily="18" charset="0"/>
                                      <a:sym typeface="Symbol" panose="05050102010706020507" pitchFamily="18" charset="2"/>
                                    </a:rPr>
                                    <m:t></m:t>
                                  </m:r>
                                </m:num>
                                <m:den>
                                  <m:r>
                                    <m:rPr>
                                      <m:brk m:alnAt="7"/>
                                    </m:rPr>
                                    <a:rPr lang="de-DE" sz="1800" i="1" kern="0">
                                      <a:latin typeface="Cambria Math" panose="02040503050406030204" pitchFamily="18" charset="0"/>
                                      <a:sym typeface="Symbol" panose="05050102010706020507" pitchFamily="18" charset="2"/>
                                    </a:rPr>
                                    <m:t>1</m:t>
                                  </m:r>
                                  <m:r>
                                    <a:rPr lang="de-DE" sz="1800" i="1" kern="0">
                                      <a:latin typeface="Cambria Math" panose="02040503050406030204" pitchFamily="18" charset="0"/>
                                      <a:sym typeface="Symbol" panose="05050102010706020507" pitchFamily="18" charset="2"/>
                                    </a:rPr>
                                    <m:t>2</m:t>
                                  </m:r>
                                </m:den>
                              </m:f>
                              <m:r>
                                <a:rPr lang="de-DE" sz="1800" b="0" i="1" kern="0" smtClean="0">
                                  <a:latin typeface="Cambria Math" panose="02040503050406030204" pitchFamily="18" charset="0"/>
                                  <a:sym typeface="Symbol" panose="05050102010706020507" pitchFamily="18" charset="2"/>
                                </a:rPr>
                                <m:t>𝑖</m:t>
                              </m:r>
                              <m:r>
                                <m:rPr>
                                  <m:brk m:alnAt="7"/>
                                </m:rPr>
                                <a:rPr lang="de-DE" sz="1800" i="1" kern="0">
                                  <a:latin typeface="Cambria Math" panose="02040503050406030204" pitchFamily="18" charset="0"/>
                                  <a:sym typeface="Symbol" panose="05050102010706020507" pitchFamily="18" charset="2"/>
                                </a:rPr>
                                <m:t>)</m:t>
                              </m:r>
                            </m:e>
                          </m:mr>
                          <m:mr>
                            <m:e>
                              <m:r>
                                <m:rPr>
                                  <m:sty m:val="p"/>
                                  <m:brk m:alnAt="7"/>
                                </m:rPr>
                                <a:rPr lang="de-DE" sz="1800" b="0" i="0" kern="0" dirty="0" smtClean="0">
                                  <a:latin typeface="Cambria Math" panose="02040503050406030204" pitchFamily="18" charset="0"/>
                                </a:rPr>
                                <m:t>s</m:t>
                              </m:r>
                              <m:r>
                                <m:rPr>
                                  <m:brk m:alnAt="7"/>
                                </m:rPr>
                                <a:rPr lang="de-DE" sz="1800" b="0" i="1" kern="0" dirty="0" smtClean="0">
                                  <a:latin typeface="Cambria Math" panose="02040503050406030204" pitchFamily="18" charset="0"/>
                                </a:rPr>
                                <m:t>𝑖</m:t>
                              </m:r>
                              <m:r>
                                <a:rPr lang="de-DE" sz="1800" b="0" i="1" kern="0" dirty="0" smtClean="0">
                                  <a:latin typeface="Cambria Math" panose="02040503050406030204" pitchFamily="18" charset="0"/>
                                </a:rPr>
                                <m:t>𝑛</m:t>
                              </m:r>
                              <m:r>
                                <a:rPr lang="de-DE" sz="1800" i="1" kern="0" dirty="0">
                                  <a:latin typeface="Cambria Math" panose="02040503050406030204" pitchFamily="18" charset="0"/>
                                </a:rPr>
                                <m:t>⁡</m:t>
                              </m:r>
                              <m:r>
                                <a:rPr lang="de-DE" sz="1800" i="1" kern="0">
                                  <a:latin typeface="Cambria Math" panose="02040503050406030204" pitchFamily="18" charset="0"/>
                                </a:rPr>
                                <m:t>(</m:t>
                              </m:r>
                              <m:f>
                                <m:fPr>
                                  <m:ctrlPr>
                                    <a:rPr lang="de-DE" sz="1800" i="1" kern="0">
                                      <a:latin typeface="Cambria Math" panose="02040503050406030204" pitchFamily="18" charset="0"/>
                                      <a:sym typeface="Symbol" panose="05050102010706020507" pitchFamily="18" charset="2"/>
                                    </a:rPr>
                                  </m:ctrlPr>
                                </m:fPr>
                                <m:num>
                                  <m:r>
                                    <m:rPr>
                                      <m:brk m:alnAt="7"/>
                                    </m:rPr>
                                    <a:rPr lang="de-DE" sz="1800" i="1" kern="0">
                                      <a:latin typeface="Cambria Math" panose="02040503050406030204" pitchFamily="18" charset="0"/>
                                    </a:rPr>
                                    <m:t>2</m:t>
                                  </m:r>
                                  <m:r>
                                    <a:rPr lang="de-DE" sz="1800" i="1" kern="0">
                                      <a:latin typeface="Cambria Math" panose="02040503050406030204" pitchFamily="18" charset="0"/>
                                      <a:sym typeface="Symbol" panose="05050102010706020507" pitchFamily="18" charset="2"/>
                                    </a:rPr>
                                    <m:t></m:t>
                                  </m:r>
                                </m:num>
                                <m:den>
                                  <m:r>
                                    <m:rPr>
                                      <m:brk m:alnAt="7"/>
                                    </m:rPr>
                                    <a:rPr lang="de-DE" sz="1800" i="1" kern="0">
                                      <a:latin typeface="Cambria Math" panose="02040503050406030204" pitchFamily="18" charset="0"/>
                                      <a:sym typeface="Symbol" panose="05050102010706020507" pitchFamily="18" charset="2"/>
                                    </a:rPr>
                                    <m:t>1</m:t>
                                  </m:r>
                                  <m:r>
                                    <a:rPr lang="de-DE" sz="1800" i="1" kern="0">
                                      <a:latin typeface="Cambria Math" panose="02040503050406030204" pitchFamily="18" charset="0"/>
                                      <a:sym typeface="Symbol" panose="05050102010706020507" pitchFamily="18" charset="2"/>
                                    </a:rPr>
                                    <m:t>2</m:t>
                                  </m:r>
                                </m:den>
                              </m:f>
                              <m:r>
                                <a:rPr lang="de-DE" sz="1800" i="1" kern="0">
                                  <a:latin typeface="Cambria Math" panose="02040503050406030204" pitchFamily="18" charset="0"/>
                                  <a:sym typeface="Symbol" panose="05050102010706020507" pitchFamily="18" charset="2"/>
                                </a:rPr>
                                <m:t>𝑖</m:t>
                              </m:r>
                              <m:r>
                                <m:rPr>
                                  <m:brk m:alnAt="7"/>
                                </m:rPr>
                                <a:rPr lang="de-DE" sz="1800" i="1" kern="0">
                                  <a:latin typeface="Cambria Math" panose="02040503050406030204" pitchFamily="18" charset="0"/>
                                  <a:sym typeface="Symbol" panose="05050102010706020507" pitchFamily="18" charset="2"/>
                                </a:rPr>
                                <m:t>)</m:t>
                              </m:r>
                            </m:e>
                          </m:mr>
                        </m:m>
                      </m:e>
                    </m:d>
                  </m:oMath>
                </a14:m>
                <a:endParaRPr lang="en-US" sz="1800" kern="0" dirty="0" smtClean="0"/>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269685" y="1426948"/>
                <a:ext cx="8321696" cy="5286374"/>
              </a:xfrm>
              <a:prstGeom prst="rect">
                <a:avLst/>
              </a:prstGeom>
              <a:blipFill rotWithShape="0">
                <a:blip r:embed="rId3"/>
                <a:stretch>
                  <a:fillRect l="-2198" t="-1499" r="-19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Textfeld 6"/>
          <p:cNvSpPr txBox="1"/>
          <p:nvPr/>
        </p:nvSpPr>
        <p:spPr>
          <a:xfrm>
            <a:off x="7700648" y="1841665"/>
            <a:ext cx="524503" cy="400110"/>
          </a:xfrm>
          <a:prstGeom prst="rect">
            <a:avLst/>
          </a:prstGeom>
          <a:noFill/>
        </p:spPr>
        <p:txBody>
          <a:bodyPr wrap="none" rtlCol="0">
            <a:spAutoFit/>
          </a:bodyPr>
          <a:lstStyle/>
          <a:p>
            <a:pPr>
              <a:buNone/>
            </a:pPr>
            <a:r>
              <a:rPr lang="en-US" sz="2000" dirty="0" smtClean="0"/>
              <a:t>C</a:t>
            </a:r>
            <a:r>
              <a:rPr lang="en-US" sz="2000" baseline="-25000" dirty="0" smtClean="0"/>
              <a:t>12</a:t>
            </a: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643" y="2196646"/>
            <a:ext cx="2164390" cy="1956775"/>
          </a:xfrm>
          <a:prstGeom prst="rect">
            <a:avLst/>
          </a:prstGeom>
        </p:spPr>
      </p:pic>
      <p:pic>
        <p:nvPicPr>
          <p:cNvPr id="10" name="Grafik 9"/>
          <p:cNvPicPr>
            <a:picLocks noChangeAspect="1"/>
          </p:cNvPicPr>
          <p:nvPr/>
        </p:nvPicPr>
        <p:blipFill>
          <a:blip r:embed="rId2"/>
          <a:stretch>
            <a:fillRect/>
          </a:stretch>
        </p:blipFill>
        <p:spPr>
          <a:xfrm>
            <a:off x="7328818" y="4980378"/>
            <a:ext cx="1495903" cy="1410453"/>
          </a:xfrm>
          <a:prstGeom prst="rect">
            <a:avLst/>
          </a:prstGeom>
        </p:spPr>
      </p:pic>
      <p:grpSp>
        <p:nvGrpSpPr>
          <p:cNvPr id="17" name="Gruppieren 16"/>
          <p:cNvGrpSpPr/>
          <p:nvPr/>
        </p:nvGrpSpPr>
        <p:grpSpPr>
          <a:xfrm>
            <a:off x="8071104" y="4803648"/>
            <a:ext cx="792000" cy="864000"/>
            <a:chOff x="8071104" y="4803648"/>
            <a:chExt cx="792000" cy="864000"/>
          </a:xfrm>
        </p:grpSpPr>
        <p:cxnSp>
          <p:nvCxnSpPr>
            <p:cNvPr id="12" name="Gerade Verbindung mit Pfeil 11"/>
            <p:cNvCxnSpPr/>
            <p:nvPr/>
          </p:nvCxnSpPr>
          <p:spPr bwMode="auto">
            <a:xfrm flipV="1">
              <a:off x="8071104" y="4803648"/>
              <a:ext cx="0" cy="864000"/>
            </a:xfrm>
            <a:prstGeom prst="straightConnector1">
              <a:avLst/>
            </a:prstGeom>
            <a:solidFill>
              <a:schemeClr val="accent1"/>
            </a:solidFill>
            <a:ln w="38100" cap="flat" cmpd="sng" algn="ctr">
              <a:solidFill>
                <a:srgbClr val="C00000">
                  <a:alpha val="54000"/>
                </a:srgbClr>
              </a:solidFill>
              <a:prstDash val="solid"/>
              <a:round/>
              <a:headEnd type="none" w="med" len="med"/>
              <a:tailEnd type="triangle"/>
            </a:ln>
            <a:effectLst/>
          </p:spPr>
        </p:cxnSp>
        <p:cxnSp>
          <p:nvCxnSpPr>
            <p:cNvPr id="13" name="Gerade Verbindung mit Pfeil 12"/>
            <p:cNvCxnSpPr/>
            <p:nvPr/>
          </p:nvCxnSpPr>
          <p:spPr bwMode="auto">
            <a:xfrm>
              <a:off x="8071104" y="5655564"/>
              <a:ext cx="792000" cy="0"/>
            </a:xfrm>
            <a:prstGeom prst="straightConnector1">
              <a:avLst/>
            </a:prstGeom>
            <a:solidFill>
              <a:schemeClr val="accent1"/>
            </a:solidFill>
            <a:ln w="38100" cap="flat" cmpd="sng" algn="ctr">
              <a:solidFill>
                <a:srgbClr val="C00000">
                  <a:alpha val="54000"/>
                </a:srgbClr>
              </a:solidFill>
              <a:prstDash val="solid"/>
              <a:round/>
              <a:headEnd type="none" w="med" len="med"/>
              <a:tailEnd type="triangle"/>
            </a:ln>
            <a:effectLst/>
          </p:spPr>
        </p:cxnSp>
      </p:grpSp>
    </p:spTree>
    <p:extLst>
      <p:ext uri="{BB962C8B-B14F-4D97-AF65-F5344CB8AC3E}">
        <p14:creationId xmlns:p14="http://schemas.microsoft.com/office/powerpoint/2010/main" val="394063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Reinhard Blutner</a:t>
            </a:r>
            <a:endParaRPr lang="de-DE"/>
          </a:p>
        </p:txBody>
      </p:sp>
      <p:sp>
        <p:nvSpPr>
          <p:cNvPr id="3" name="Foliennummernplatzhalter 2"/>
          <p:cNvSpPr>
            <a:spLocks noGrp="1"/>
          </p:cNvSpPr>
          <p:nvPr>
            <p:ph type="sldNum" sz="quarter" idx="11"/>
          </p:nvPr>
        </p:nvSpPr>
        <p:spPr/>
        <p:txBody>
          <a:bodyPr/>
          <a:lstStyle/>
          <a:p>
            <a:pPr>
              <a:defRPr/>
            </a:pPr>
            <a:fld id="{5301F64D-7B08-43E2-AFAA-763FF3A2EA4C}" type="slidenum">
              <a:rPr lang="en-US" smtClean="0"/>
              <a:pPr>
                <a:defRPr/>
              </a:pPr>
              <a:t>43</a:t>
            </a:fld>
            <a:endParaRPr lang="en-US"/>
          </a:p>
        </p:txBody>
      </p:sp>
      <p:pic>
        <p:nvPicPr>
          <p:cNvPr id="5" name="Grafik 4"/>
          <p:cNvPicPr/>
          <p:nvPr/>
        </p:nvPicPr>
        <p:blipFill>
          <a:blip r:embed="rId2">
            <a:extLst>
              <a:ext uri="{28A0092B-C50C-407E-A947-70E740481C1C}">
                <a14:useLocalDpi xmlns:a14="http://schemas.microsoft.com/office/drawing/2010/main" val="0"/>
              </a:ext>
            </a:extLst>
          </a:blip>
          <a:srcRect/>
          <a:stretch>
            <a:fillRect/>
          </a:stretch>
        </p:blipFill>
        <p:spPr bwMode="auto">
          <a:xfrm>
            <a:off x="61595" y="76199"/>
            <a:ext cx="4272280" cy="2886075"/>
          </a:xfrm>
          <a:prstGeom prst="rect">
            <a:avLst/>
          </a:prstGeom>
          <a:noFill/>
          <a:ln>
            <a:noFill/>
          </a:ln>
        </p:spPr>
      </p:pic>
      <p:pic>
        <p:nvPicPr>
          <p:cNvPr id="6" name="Grafik 5"/>
          <p:cNvPicPr/>
          <p:nvPr/>
        </p:nvPicPr>
        <p:blipFill>
          <a:blip r:embed="rId3">
            <a:extLst>
              <a:ext uri="{28A0092B-C50C-407E-A947-70E740481C1C}">
                <a14:useLocalDpi xmlns:a14="http://schemas.microsoft.com/office/drawing/2010/main" val="0"/>
              </a:ext>
            </a:extLst>
          </a:blip>
          <a:srcRect/>
          <a:stretch>
            <a:fillRect/>
          </a:stretch>
        </p:blipFill>
        <p:spPr bwMode="auto">
          <a:xfrm>
            <a:off x="61595" y="2962275"/>
            <a:ext cx="4272280" cy="2867025"/>
          </a:xfrm>
          <a:prstGeom prst="rect">
            <a:avLst/>
          </a:prstGeom>
          <a:noFill/>
          <a:ln>
            <a:noFill/>
          </a:ln>
        </p:spPr>
      </p:pic>
      <p:graphicFrame>
        <p:nvGraphicFramePr>
          <p:cNvPr id="7" name="Tabelle 6"/>
          <p:cNvGraphicFramePr>
            <a:graphicFrameLocks noGrp="1"/>
          </p:cNvGraphicFramePr>
          <p:nvPr>
            <p:extLst>
              <p:ext uri="{D42A27DB-BD31-4B8C-83A1-F6EECF244321}">
                <p14:modId xmlns:p14="http://schemas.microsoft.com/office/powerpoint/2010/main" val="1343251517"/>
              </p:ext>
            </p:extLst>
          </p:nvPr>
        </p:nvGraphicFramePr>
        <p:xfrm>
          <a:off x="400051" y="5902325"/>
          <a:ext cx="4035314" cy="370840"/>
        </p:xfrm>
        <a:graphic>
          <a:graphicData uri="http://schemas.openxmlformats.org/drawingml/2006/table">
            <a:tbl>
              <a:tblPr firstRow="1" bandRow="1">
                <a:tableStyleId>{5C22544A-7EE6-4342-B048-85BDC9FD1C3A}</a:tableStyleId>
              </a:tblPr>
              <a:tblGrid>
                <a:gridCol w="237568"/>
                <a:gridCol w="346719"/>
                <a:gridCol w="327457"/>
                <a:gridCol w="314615"/>
                <a:gridCol w="346719"/>
                <a:gridCol w="346719"/>
                <a:gridCol w="353140"/>
                <a:gridCol w="372402"/>
                <a:gridCol w="353140"/>
                <a:gridCol w="353140"/>
                <a:gridCol w="301774"/>
                <a:gridCol w="381921"/>
              </a:tblGrid>
              <a:tr h="370840">
                <a:tc>
                  <a:txBody>
                    <a:bodyPr/>
                    <a:lstStyle/>
                    <a:p>
                      <a:pPr algn="ctr"/>
                      <a:r>
                        <a:rPr lang="en-US" b="0" dirty="0" smtClean="0">
                          <a:solidFill>
                            <a:schemeClr val="tx1"/>
                          </a:solidFill>
                        </a:rPr>
                        <a:t>C</a:t>
                      </a:r>
                      <a:endParaRPr lang="en-US" b="0" dirty="0">
                        <a:solidFill>
                          <a:schemeClr val="tx1"/>
                        </a:solidFill>
                      </a:endParaRPr>
                    </a:p>
                  </a:txBody>
                  <a:tcPr marL="0" marR="0" marT="0" marB="0"/>
                </a:tc>
                <a:tc>
                  <a:txBody>
                    <a:bodyPr/>
                    <a:lstStyle/>
                    <a:p>
                      <a:pPr algn="ctr"/>
                      <a:r>
                        <a:rPr lang="en-US" b="0" dirty="0" smtClean="0">
                          <a:solidFill>
                            <a:schemeClr val="tx1"/>
                          </a:solidFill>
                        </a:rPr>
                        <a:t>G</a:t>
                      </a:r>
                      <a:endParaRPr lang="en-US" b="0" dirty="0">
                        <a:solidFill>
                          <a:schemeClr val="tx1"/>
                        </a:solidFill>
                      </a:endParaRPr>
                    </a:p>
                  </a:txBody>
                  <a:tcPr marL="0" marR="0" marT="0" marB="0"/>
                </a:tc>
                <a:tc>
                  <a:txBody>
                    <a:bodyPr/>
                    <a:lstStyle/>
                    <a:p>
                      <a:pPr algn="ctr"/>
                      <a:r>
                        <a:rPr lang="en-US" b="0" dirty="0" smtClean="0">
                          <a:solidFill>
                            <a:schemeClr val="tx1"/>
                          </a:solidFill>
                        </a:rPr>
                        <a:t>D</a:t>
                      </a:r>
                      <a:endParaRPr lang="en-US" b="0" dirty="0">
                        <a:solidFill>
                          <a:schemeClr val="tx1"/>
                        </a:solidFill>
                      </a:endParaRPr>
                    </a:p>
                  </a:txBody>
                  <a:tcPr marL="0" marR="0" marT="0" marB="0"/>
                </a:tc>
                <a:tc>
                  <a:txBody>
                    <a:bodyPr/>
                    <a:lstStyle/>
                    <a:p>
                      <a:pPr algn="ctr"/>
                      <a:r>
                        <a:rPr lang="en-US" b="0" dirty="0" smtClean="0">
                          <a:solidFill>
                            <a:schemeClr val="tx1"/>
                          </a:solidFill>
                        </a:rPr>
                        <a:t>A</a:t>
                      </a:r>
                      <a:endParaRPr lang="en-US" b="0" dirty="0">
                        <a:solidFill>
                          <a:schemeClr val="tx1"/>
                        </a:solidFill>
                      </a:endParaRPr>
                    </a:p>
                  </a:txBody>
                  <a:tcPr marL="0" marR="0" marT="0" marB="0"/>
                </a:tc>
                <a:tc>
                  <a:txBody>
                    <a:bodyPr/>
                    <a:lstStyle/>
                    <a:p>
                      <a:pPr algn="ctr"/>
                      <a:r>
                        <a:rPr lang="en-US" b="0" dirty="0" smtClean="0">
                          <a:solidFill>
                            <a:schemeClr val="tx1"/>
                          </a:solidFill>
                        </a:rPr>
                        <a:t>E</a:t>
                      </a:r>
                      <a:endParaRPr lang="en-US" b="0" dirty="0">
                        <a:solidFill>
                          <a:schemeClr val="tx1"/>
                        </a:solidFill>
                      </a:endParaRPr>
                    </a:p>
                  </a:txBody>
                  <a:tcPr marL="0" marR="0" marT="0" marB="0"/>
                </a:tc>
                <a:tc>
                  <a:txBody>
                    <a:bodyPr/>
                    <a:lstStyle/>
                    <a:p>
                      <a:pPr algn="ctr"/>
                      <a:r>
                        <a:rPr lang="en-US" b="0" dirty="0" smtClean="0">
                          <a:solidFill>
                            <a:schemeClr val="tx1"/>
                          </a:solidFill>
                        </a:rPr>
                        <a:t>B</a:t>
                      </a:r>
                      <a:endParaRPr lang="en-US" b="0" dirty="0">
                        <a:solidFill>
                          <a:schemeClr val="tx1"/>
                        </a:solidFill>
                      </a:endParaRPr>
                    </a:p>
                  </a:txBody>
                  <a:tcPr marL="0" marR="0" marT="0" marB="0"/>
                </a:tc>
                <a:tc>
                  <a:txBody>
                    <a:bodyPr/>
                    <a:lstStyle/>
                    <a:p>
                      <a:pPr algn="ctr"/>
                      <a:r>
                        <a:rPr lang="en-US" b="0" dirty="0" smtClean="0">
                          <a:solidFill>
                            <a:schemeClr val="tx1"/>
                          </a:solidFill>
                        </a:rPr>
                        <a:t>F</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C</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A</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E</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B</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F</a:t>
                      </a:r>
                      <a:endParaRPr lang="en-US" b="0" dirty="0">
                        <a:solidFill>
                          <a:schemeClr val="tx1"/>
                        </a:solidFill>
                      </a:endParaRPr>
                    </a:p>
                  </a:txBody>
                  <a:tcPr marL="0" marR="0" marT="0" marB="0"/>
                </a:tc>
              </a:tr>
            </a:tbl>
          </a:graphicData>
        </a:graphic>
      </p:graphicFrame>
      <p:sp>
        <p:nvSpPr>
          <p:cNvPr id="9" name="Textfeld 8"/>
          <p:cNvSpPr txBox="1"/>
          <p:nvPr/>
        </p:nvSpPr>
        <p:spPr>
          <a:xfrm>
            <a:off x="5657850" y="1093851"/>
            <a:ext cx="2238375" cy="461665"/>
          </a:xfrm>
          <a:prstGeom prst="rect">
            <a:avLst/>
          </a:prstGeom>
          <a:noFill/>
        </p:spPr>
        <p:txBody>
          <a:bodyPr wrap="square" rtlCol="0">
            <a:spAutoFit/>
          </a:bodyPr>
          <a:lstStyle/>
          <a:p>
            <a:pPr>
              <a:buNone/>
            </a:pPr>
            <a:r>
              <a:rPr lang="en-US" b="1" dirty="0" smtClean="0"/>
              <a:t>Major keys</a:t>
            </a:r>
          </a:p>
        </p:txBody>
      </p:sp>
      <p:sp>
        <p:nvSpPr>
          <p:cNvPr id="10" name="Textfeld 9"/>
          <p:cNvSpPr txBox="1"/>
          <p:nvPr/>
        </p:nvSpPr>
        <p:spPr>
          <a:xfrm>
            <a:off x="5657850" y="3630189"/>
            <a:ext cx="2238375" cy="461665"/>
          </a:xfrm>
          <a:prstGeom prst="rect">
            <a:avLst/>
          </a:prstGeom>
          <a:noFill/>
        </p:spPr>
        <p:txBody>
          <a:bodyPr wrap="square" rtlCol="0">
            <a:spAutoFit/>
          </a:bodyPr>
          <a:lstStyle/>
          <a:p>
            <a:pPr>
              <a:buNone/>
            </a:pPr>
            <a:r>
              <a:rPr lang="en-US" b="1" dirty="0" smtClean="0"/>
              <a:t>Minor keys</a:t>
            </a:r>
          </a:p>
        </p:txBody>
      </p:sp>
      <p:graphicFrame>
        <p:nvGraphicFramePr>
          <p:cNvPr id="11" name="Tabelle 10"/>
          <p:cNvGraphicFramePr>
            <a:graphicFrameLocks noGrp="1"/>
          </p:cNvGraphicFramePr>
          <p:nvPr>
            <p:extLst>
              <p:ext uri="{D42A27DB-BD31-4B8C-83A1-F6EECF244321}">
                <p14:modId xmlns:p14="http://schemas.microsoft.com/office/powerpoint/2010/main" val="1652769491"/>
              </p:ext>
            </p:extLst>
          </p:nvPr>
        </p:nvGraphicFramePr>
        <p:xfrm>
          <a:off x="409576" y="2873375"/>
          <a:ext cx="4035314" cy="370840"/>
        </p:xfrm>
        <a:graphic>
          <a:graphicData uri="http://schemas.openxmlformats.org/drawingml/2006/table">
            <a:tbl>
              <a:tblPr firstRow="1" bandRow="1">
                <a:tableStyleId>{5C22544A-7EE6-4342-B048-85BDC9FD1C3A}</a:tableStyleId>
              </a:tblPr>
              <a:tblGrid>
                <a:gridCol w="237568"/>
                <a:gridCol w="346719"/>
                <a:gridCol w="327457"/>
                <a:gridCol w="314615"/>
                <a:gridCol w="346719"/>
                <a:gridCol w="346719"/>
                <a:gridCol w="353140"/>
                <a:gridCol w="372402"/>
                <a:gridCol w="353140"/>
                <a:gridCol w="353140"/>
                <a:gridCol w="301774"/>
                <a:gridCol w="381921"/>
              </a:tblGrid>
              <a:tr h="370840">
                <a:tc>
                  <a:txBody>
                    <a:bodyPr/>
                    <a:lstStyle/>
                    <a:p>
                      <a:pPr algn="ctr"/>
                      <a:r>
                        <a:rPr lang="en-US" b="0" dirty="0" smtClean="0">
                          <a:solidFill>
                            <a:schemeClr val="tx1"/>
                          </a:solidFill>
                        </a:rPr>
                        <a:t>C</a:t>
                      </a:r>
                      <a:endParaRPr lang="en-US" b="0" dirty="0">
                        <a:solidFill>
                          <a:schemeClr val="tx1"/>
                        </a:solidFill>
                      </a:endParaRPr>
                    </a:p>
                  </a:txBody>
                  <a:tcPr marL="0" marR="0" marT="0" marB="0"/>
                </a:tc>
                <a:tc>
                  <a:txBody>
                    <a:bodyPr/>
                    <a:lstStyle/>
                    <a:p>
                      <a:pPr algn="ctr"/>
                      <a:r>
                        <a:rPr lang="en-US" b="0" dirty="0" smtClean="0">
                          <a:solidFill>
                            <a:schemeClr val="tx1"/>
                          </a:solidFill>
                        </a:rPr>
                        <a:t>G</a:t>
                      </a:r>
                      <a:endParaRPr lang="en-US" b="0" dirty="0">
                        <a:solidFill>
                          <a:schemeClr val="tx1"/>
                        </a:solidFill>
                      </a:endParaRPr>
                    </a:p>
                  </a:txBody>
                  <a:tcPr marL="0" marR="0" marT="0" marB="0"/>
                </a:tc>
                <a:tc>
                  <a:txBody>
                    <a:bodyPr/>
                    <a:lstStyle/>
                    <a:p>
                      <a:pPr algn="ctr"/>
                      <a:r>
                        <a:rPr lang="en-US" b="0" dirty="0" smtClean="0">
                          <a:solidFill>
                            <a:schemeClr val="tx1"/>
                          </a:solidFill>
                        </a:rPr>
                        <a:t>D</a:t>
                      </a:r>
                      <a:endParaRPr lang="en-US" b="0" dirty="0">
                        <a:solidFill>
                          <a:schemeClr val="tx1"/>
                        </a:solidFill>
                      </a:endParaRPr>
                    </a:p>
                  </a:txBody>
                  <a:tcPr marL="0" marR="0" marT="0" marB="0"/>
                </a:tc>
                <a:tc>
                  <a:txBody>
                    <a:bodyPr/>
                    <a:lstStyle/>
                    <a:p>
                      <a:pPr algn="ctr"/>
                      <a:r>
                        <a:rPr lang="en-US" b="0" dirty="0" smtClean="0">
                          <a:solidFill>
                            <a:schemeClr val="tx1"/>
                          </a:solidFill>
                        </a:rPr>
                        <a:t>A</a:t>
                      </a:r>
                      <a:endParaRPr lang="en-US" b="0" dirty="0">
                        <a:solidFill>
                          <a:schemeClr val="tx1"/>
                        </a:solidFill>
                      </a:endParaRPr>
                    </a:p>
                  </a:txBody>
                  <a:tcPr marL="0" marR="0" marT="0" marB="0"/>
                </a:tc>
                <a:tc>
                  <a:txBody>
                    <a:bodyPr/>
                    <a:lstStyle/>
                    <a:p>
                      <a:pPr algn="ctr"/>
                      <a:r>
                        <a:rPr lang="en-US" b="0" dirty="0" smtClean="0">
                          <a:solidFill>
                            <a:schemeClr val="tx1"/>
                          </a:solidFill>
                        </a:rPr>
                        <a:t>E</a:t>
                      </a:r>
                      <a:endParaRPr lang="en-US" b="0" dirty="0">
                        <a:solidFill>
                          <a:schemeClr val="tx1"/>
                        </a:solidFill>
                      </a:endParaRPr>
                    </a:p>
                  </a:txBody>
                  <a:tcPr marL="0" marR="0" marT="0" marB="0"/>
                </a:tc>
                <a:tc>
                  <a:txBody>
                    <a:bodyPr/>
                    <a:lstStyle/>
                    <a:p>
                      <a:pPr algn="ctr"/>
                      <a:r>
                        <a:rPr lang="en-US" b="0" dirty="0" smtClean="0">
                          <a:solidFill>
                            <a:schemeClr val="tx1"/>
                          </a:solidFill>
                        </a:rPr>
                        <a:t>B</a:t>
                      </a:r>
                      <a:endParaRPr lang="en-US" b="0" dirty="0">
                        <a:solidFill>
                          <a:schemeClr val="tx1"/>
                        </a:solidFill>
                      </a:endParaRPr>
                    </a:p>
                  </a:txBody>
                  <a:tcPr marL="0" marR="0" marT="0" marB="0"/>
                </a:tc>
                <a:tc>
                  <a:txBody>
                    <a:bodyPr/>
                    <a:lstStyle/>
                    <a:p>
                      <a:pPr algn="ctr"/>
                      <a:r>
                        <a:rPr lang="en-US" b="0" dirty="0" smtClean="0">
                          <a:solidFill>
                            <a:schemeClr val="tx1"/>
                          </a:solidFill>
                        </a:rPr>
                        <a:t>F</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C</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A</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E</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B</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F</a:t>
                      </a:r>
                      <a:endParaRPr lang="en-US" b="0" dirty="0">
                        <a:solidFill>
                          <a:schemeClr val="tx1"/>
                        </a:solidFill>
                      </a:endParaRPr>
                    </a:p>
                  </a:txBody>
                  <a:tcPr marL="0" marR="0" marT="0" marB="0"/>
                </a:tc>
              </a:tr>
            </a:tbl>
          </a:graphicData>
        </a:graphic>
      </p:graphicFrame>
      <p:pic>
        <p:nvPicPr>
          <p:cNvPr id="12" name="Grafik 11"/>
          <p:cNvPicPr/>
          <p:nvPr/>
        </p:nvPicPr>
        <p:blipFill>
          <a:blip r:embed="rId4"/>
          <a:stretch>
            <a:fillRect/>
          </a:stretch>
        </p:blipFill>
        <p:spPr>
          <a:xfrm>
            <a:off x="6321354" y="1519236"/>
            <a:ext cx="666750" cy="723900"/>
          </a:xfrm>
          <a:prstGeom prst="rect">
            <a:avLst/>
          </a:prstGeom>
        </p:spPr>
      </p:pic>
      <p:pic>
        <p:nvPicPr>
          <p:cNvPr id="13" name="Grafik 12"/>
          <p:cNvPicPr>
            <a:picLocks noChangeAspect="1"/>
          </p:cNvPicPr>
          <p:nvPr/>
        </p:nvPicPr>
        <p:blipFill>
          <a:blip r:embed="rId5"/>
          <a:stretch>
            <a:fillRect/>
          </a:stretch>
        </p:blipFill>
        <p:spPr>
          <a:xfrm>
            <a:off x="6321354" y="4059681"/>
            <a:ext cx="762000" cy="638175"/>
          </a:xfrm>
          <a:prstGeom prst="rect">
            <a:avLst/>
          </a:prstGeom>
          <a:effectLst>
            <a:glow>
              <a:schemeClr val="accent2">
                <a:lumMod val="75000"/>
                <a:alpha val="0"/>
              </a:schemeClr>
            </a:glow>
          </a:effectLst>
        </p:spPr>
      </p:pic>
      <p:sp>
        <p:nvSpPr>
          <p:cNvPr id="8" name="Rechteck 7"/>
          <p:cNvSpPr/>
          <p:nvPr/>
        </p:nvSpPr>
        <p:spPr>
          <a:xfrm>
            <a:off x="5158111" y="5633679"/>
            <a:ext cx="3741152" cy="830997"/>
          </a:xfrm>
          <a:prstGeom prst="rect">
            <a:avLst/>
          </a:prstGeom>
        </p:spPr>
        <p:txBody>
          <a:bodyPr wrap="none">
            <a:spAutoFit/>
          </a:bodyPr>
          <a:lstStyle/>
          <a:p>
            <a:pPr algn="l">
              <a:buNone/>
            </a:pPr>
            <a:r>
              <a:rPr lang="en-US" dirty="0" err="1">
                <a:solidFill>
                  <a:srgbClr val="000099"/>
                </a:solidFill>
              </a:rPr>
              <a:t>Krumhansl</a:t>
            </a:r>
            <a:r>
              <a:rPr lang="en-US" dirty="0">
                <a:solidFill>
                  <a:srgbClr val="000099"/>
                </a:solidFill>
              </a:rPr>
              <a:t> &amp; Kessler </a:t>
            </a:r>
            <a:r>
              <a:rPr lang="en-US" dirty="0" smtClean="0">
                <a:solidFill>
                  <a:srgbClr val="000099"/>
                </a:solidFill>
              </a:rPr>
              <a:t>1982</a:t>
            </a:r>
          </a:p>
          <a:p>
            <a:pPr algn="l">
              <a:buNone/>
            </a:pPr>
            <a:r>
              <a:rPr lang="en-US" dirty="0" err="1" smtClean="0">
                <a:solidFill>
                  <a:srgbClr val="C00000"/>
                </a:solidFill>
              </a:rPr>
              <a:t>Kostka</a:t>
            </a:r>
            <a:r>
              <a:rPr lang="en-US" dirty="0" smtClean="0">
                <a:solidFill>
                  <a:srgbClr val="C00000"/>
                </a:solidFill>
              </a:rPr>
              <a:t> &amp; Payne 1995</a:t>
            </a:r>
            <a:endParaRPr lang="en-US" dirty="0">
              <a:solidFill>
                <a:srgbClr val="C00000"/>
              </a:solidFill>
            </a:endParaRPr>
          </a:p>
        </p:txBody>
      </p:sp>
    </p:spTree>
    <p:extLst>
      <p:ext uri="{BB962C8B-B14F-4D97-AF65-F5344CB8AC3E}">
        <p14:creationId xmlns:p14="http://schemas.microsoft.com/office/powerpoint/2010/main" val="39711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a:xfrm>
            <a:off x="5190998" y="5959754"/>
            <a:ext cx="2133600" cy="476250"/>
          </a:xfrm>
        </p:spPr>
        <p:txBody>
          <a:bodyPr/>
          <a:lstStyle/>
          <a:p>
            <a:pPr>
              <a:defRPr/>
            </a:pPr>
            <a:fld id="{5301F64D-7B08-43E2-AFAA-763FF3A2EA4C}" type="slidenum">
              <a:rPr lang="en-US" smtClean="0"/>
              <a:pPr>
                <a:defRPr/>
              </a:pPr>
              <a:t>44</a:t>
            </a:fld>
            <a:endParaRPr lang="en-US"/>
          </a:p>
        </p:txBody>
      </p:sp>
      <p:sp>
        <p:nvSpPr>
          <p:cNvPr id="103" name="Rectangle 2"/>
          <p:cNvSpPr txBox="1">
            <a:spLocks noChangeArrowheads="1"/>
          </p:cNvSpPr>
          <p:nvPr/>
        </p:nvSpPr>
        <p:spPr bwMode="auto">
          <a:xfrm>
            <a:off x="639763" y="412750"/>
            <a:ext cx="82534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buNone/>
            </a:pPr>
            <a:r>
              <a:rPr lang="en-US" kern="0" dirty="0" smtClean="0">
                <a:sym typeface="Symbol" pitchFamily="18" charset="2"/>
              </a:rPr>
              <a:t>Major/minor keys</a:t>
            </a:r>
          </a:p>
        </p:txBody>
      </p:sp>
      <p:pic>
        <p:nvPicPr>
          <p:cNvPr id="104" name="Grafik 103"/>
          <p:cNvPicPr/>
          <p:nvPr/>
        </p:nvPicPr>
        <p:blipFill>
          <a:blip r:embed="rId2"/>
          <a:stretch>
            <a:fillRect/>
          </a:stretch>
        </p:blipFill>
        <p:spPr>
          <a:xfrm>
            <a:off x="7191375" y="3269207"/>
            <a:ext cx="666750" cy="658092"/>
          </a:xfrm>
          <a:prstGeom prst="rect">
            <a:avLst/>
          </a:prstGeom>
          <a:effectLst>
            <a:glow rad="406400">
              <a:srgbClr val="C00000"/>
            </a:glow>
            <a:softEdge rad="0"/>
          </a:effectLst>
        </p:spPr>
      </p:pic>
      <p:graphicFrame>
        <p:nvGraphicFramePr>
          <p:cNvPr id="105" name="Tabelle 104"/>
          <p:cNvGraphicFramePr>
            <a:graphicFrameLocks noGrp="1"/>
          </p:cNvGraphicFramePr>
          <p:nvPr>
            <p:extLst>
              <p:ext uri="{D42A27DB-BD31-4B8C-83A1-F6EECF244321}">
                <p14:modId xmlns:p14="http://schemas.microsoft.com/office/powerpoint/2010/main" val="1636912512"/>
              </p:ext>
            </p:extLst>
          </p:nvPr>
        </p:nvGraphicFramePr>
        <p:xfrm>
          <a:off x="427326" y="5721533"/>
          <a:ext cx="4807696" cy="370840"/>
        </p:xfrm>
        <a:graphic>
          <a:graphicData uri="http://schemas.openxmlformats.org/drawingml/2006/table">
            <a:tbl>
              <a:tblPr firstRow="1" bandRow="1">
                <a:tableStyleId>{5C22544A-7EE6-4342-B048-85BDC9FD1C3A}</a:tableStyleId>
              </a:tblPr>
              <a:tblGrid>
                <a:gridCol w="283040"/>
                <a:gridCol w="413083"/>
                <a:gridCol w="390134"/>
                <a:gridCol w="374834"/>
                <a:gridCol w="413083"/>
                <a:gridCol w="413083"/>
                <a:gridCol w="420733"/>
                <a:gridCol w="443682"/>
                <a:gridCol w="420733"/>
                <a:gridCol w="420733"/>
                <a:gridCol w="359535"/>
                <a:gridCol w="455023"/>
              </a:tblGrid>
              <a:tr h="370840">
                <a:tc>
                  <a:txBody>
                    <a:bodyPr/>
                    <a:lstStyle/>
                    <a:p>
                      <a:pPr algn="ctr"/>
                      <a:r>
                        <a:rPr lang="en-US" b="0" dirty="0" smtClean="0">
                          <a:solidFill>
                            <a:schemeClr val="tx1"/>
                          </a:solidFill>
                        </a:rPr>
                        <a:t>C</a:t>
                      </a:r>
                      <a:endParaRPr lang="en-US" b="0" dirty="0">
                        <a:solidFill>
                          <a:schemeClr val="tx1"/>
                        </a:solidFill>
                      </a:endParaRPr>
                    </a:p>
                  </a:txBody>
                  <a:tcPr marL="0" marR="0" marT="0" marB="0"/>
                </a:tc>
                <a:tc>
                  <a:txBody>
                    <a:bodyPr/>
                    <a:lstStyle/>
                    <a:p>
                      <a:pPr algn="ctr"/>
                      <a:r>
                        <a:rPr lang="en-US" b="0" dirty="0" smtClean="0">
                          <a:solidFill>
                            <a:schemeClr val="tx1"/>
                          </a:solidFill>
                        </a:rPr>
                        <a:t>G</a:t>
                      </a:r>
                      <a:endParaRPr lang="en-US" b="0" dirty="0">
                        <a:solidFill>
                          <a:schemeClr val="tx1"/>
                        </a:solidFill>
                      </a:endParaRPr>
                    </a:p>
                  </a:txBody>
                  <a:tcPr marL="0" marR="0" marT="0" marB="0"/>
                </a:tc>
                <a:tc>
                  <a:txBody>
                    <a:bodyPr/>
                    <a:lstStyle/>
                    <a:p>
                      <a:pPr algn="ctr"/>
                      <a:r>
                        <a:rPr lang="en-US" b="0" dirty="0" smtClean="0">
                          <a:solidFill>
                            <a:schemeClr val="tx1"/>
                          </a:solidFill>
                        </a:rPr>
                        <a:t>D</a:t>
                      </a:r>
                      <a:endParaRPr lang="en-US" b="0" dirty="0">
                        <a:solidFill>
                          <a:schemeClr val="tx1"/>
                        </a:solidFill>
                      </a:endParaRPr>
                    </a:p>
                  </a:txBody>
                  <a:tcPr marL="0" marR="0" marT="0" marB="0"/>
                </a:tc>
                <a:tc>
                  <a:txBody>
                    <a:bodyPr/>
                    <a:lstStyle/>
                    <a:p>
                      <a:pPr algn="ctr"/>
                      <a:r>
                        <a:rPr lang="en-US" b="0" dirty="0" smtClean="0">
                          <a:solidFill>
                            <a:schemeClr val="tx1"/>
                          </a:solidFill>
                        </a:rPr>
                        <a:t>A</a:t>
                      </a:r>
                      <a:endParaRPr lang="en-US" b="0" dirty="0">
                        <a:solidFill>
                          <a:schemeClr val="tx1"/>
                        </a:solidFill>
                      </a:endParaRPr>
                    </a:p>
                  </a:txBody>
                  <a:tcPr marL="0" marR="0" marT="0" marB="0"/>
                </a:tc>
                <a:tc>
                  <a:txBody>
                    <a:bodyPr/>
                    <a:lstStyle/>
                    <a:p>
                      <a:pPr algn="ctr"/>
                      <a:r>
                        <a:rPr lang="en-US" b="0" dirty="0" smtClean="0">
                          <a:solidFill>
                            <a:schemeClr val="tx1"/>
                          </a:solidFill>
                        </a:rPr>
                        <a:t>E</a:t>
                      </a:r>
                      <a:endParaRPr lang="en-US" b="0" dirty="0">
                        <a:solidFill>
                          <a:schemeClr val="tx1"/>
                        </a:solidFill>
                      </a:endParaRPr>
                    </a:p>
                  </a:txBody>
                  <a:tcPr marL="0" marR="0" marT="0" marB="0"/>
                </a:tc>
                <a:tc>
                  <a:txBody>
                    <a:bodyPr/>
                    <a:lstStyle/>
                    <a:p>
                      <a:pPr algn="ctr"/>
                      <a:r>
                        <a:rPr lang="en-US" b="0" dirty="0" smtClean="0">
                          <a:solidFill>
                            <a:schemeClr val="tx1"/>
                          </a:solidFill>
                        </a:rPr>
                        <a:t>B</a:t>
                      </a:r>
                      <a:endParaRPr lang="en-US" b="0" dirty="0">
                        <a:solidFill>
                          <a:schemeClr val="tx1"/>
                        </a:solidFill>
                      </a:endParaRPr>
                    </a:p>
                  </a:txBody>
                  <a:tcPr marL="0" marR="0" marT="0" marB="0"/>
                </a:tc>
                <a:tc>
                  <a:txBody>
                    <a:bodyPr/>
                    <a:lstStyle/>
                    <a:p>
                      <a:pPr algn="ctr"/>
                      <a:r>
                        <a:rPr lang="en-US" b="0" dirty="0" smtClean="0">
                          <a:solidFill>
                            <a:schemeClr val="tx1"/>
                          </a:solidFill>
                        </a:rPr>
                        <a:t>F</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C</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A</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E</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B</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F</a:t>
                      </a:r>
                      <a:endParaRPr lang="en-US" b="0" dirty="0">
                        <a:solidFill>
                          <a:schemeClr val="tx1"/>
                        </a:solidFill>
                      </a:endParaRPr>
                    </a:p>
                  </a:txBody>
                  <a:tcPr marL="0" marR="0" marT="0" marB="0"/>
                </a:tc>
              </a:tr>
            </a:tbl>
          </a:graphicData>
        </a:graphic>
      </p:graphicFrame>
      <p:pic>
        <p:nvPicPr>
          <p:cNvPr id="5" name="Grafik 4"/>
          <p:cNvPicPr>
            <a:picLocks noChangeAspect="1"/>
          </p:cNvPicPr>
          <p:nvPr/>
        </p:nvPicPr>
        <p:blipFill>
          <a:blip r:embed="rId3"/>
          <a:stretch>
            <a:fillRect/>
          </a:stretch>
        </p:blipFill>
        <p:spPr>
          <a:xfrm>
            <a:off x="7231423" y="4867570"/>
            <a:ext cx="692727" cy="580159"/>
          </a:xfrm>
          <a:prstGeom prst="rect">
            <a:avLst/>
          </a:prstGeom>
          <a:effectLst>
            <a:glow rad="406400">
              <a:schemeClr val="accent2">
                <a:lumMod val="75000"/>
                <a:alpha val="78000"/>
              </a:schemeClr>
            </a:glow>
          </a:effectLst>
        </p:spPr>
      </p:pic>
      <p:pic>
        <p:nvPicPr>
          <p:cNvPr id="200" name="Grafik 199"/>
          <p:cNvPicPr/>
          <p:nvPr/>
        </p:nvPicPr>
        <p:blipFill>
          <a:blip r:embed="rId4">
            <a:extLst>
              <a:ext uri="{28A0092B-C50C-407E-A947-70E740481C1C}">
                <a14:useLocalDpi xmlns:a14="http://schemas.microsoft.com/office/drawing/2010/main" val="0"/>
              </a:ext>
            </a:extLst>
          </a:blip>
          <a:srcRect/>
          <a:stretch>
            <a:fillRect/>
          </a:stretch>
        </p:blipFill>
        <p:spPr bwMode="auto">
          <a:xfrm>
            <a:off x="0" y="1829742"/>
            <a:ext cx="5067300" cy="3899411"/>
          </a:xfrm>
          <a:prstGeom prst="rect">
            <a:avLst/>
          </a:prstGeom>
          <a:noFill/>
          <a:ln>
            <a:noFill/>
          </a:ln>
        </p:spPr>
      </p:pic>
      <p:grpSp>
        <p:nvGrpSpPr>
          <p:cNvPr id="6" name="Group 4"/>
          <p:cNvGrpSpPr>
            <a:grpSpLocks noChangeAspect="1"/>
          </p:cNvGrpSpPr>
          <p:nvPr/>
        </p:nvGrpSpPr>
        <p:grpSpPr bwMode="auto">
          <a:xfrm>
            <a:off x="200469" y="-2203425"/>
            <a:ext cx="5014913" cy="6667501"/>
            <a:chOff x="-15" y="736"/>
            <a:chExt cx="3159" cy="4200"/>
          </a:xfrm>
        </p:grpSpPr>
        <p:sp>
          <p:nvSpPr>
            <p:cNvPr id="9" name="Freeform 6"/>
            <p:cNvSpPr>
              <a:spLocks/>
            </p:cNvSpPr>
            <p:nvPr/>
          </p:nvSpPr>
          <p:spPr bwMode="auto">
            <a:xfrm>
              <a:off x="163" y="3648"/>
              <a:ext cx="2805" cy="1288"/>
            </a:xfrm>
            <a:custGeom>
              <a:avLst/>
              <a:gdLst>
                <a:gd name="T0" fmla="*/ 0 w 2805"/>
                <a:gd name="T1" fmla="*/ 173 h 1288"/>
                <a:gd name="T2" fmla="*/ 255 w 2805"/>
                <a:gd name="T3" fmla="*/ 0 h 1288"/>
                <a:gd name="T4" fmla="*/ 510 w 2805"/>
                <a:gd name="T5" fmla="*/ 0 h 1288"/>
                <a:gd name="T6" fmla="*/ 765 w 2805"/>
                <a:gd name="T7" fmla="*/ 173 h 1288"/>
                <a:gd name="T8" fmla="*/ 1020 w 2805"/>
                <a:gd name="T9" fmla="*/ 471 h 1288"/>
                <a:gd name="T10" fmla="*/ 1275 w 2805"/>
                <a:gd name="T11" fmla="*/ 817 h 1288"/>
                <a:gd name="T12" fmla="*/ 1530 w 2805"/>
                <a:gd name="T13" fmla="*/ 1115 h 1288"/>
                <a:gd name="T14" fmla="*/ 1785 w 2805"/>
                <a:gd name="T15" fmla="*/ 1288 h 1288"/>
                <a:gd name="T16" fmla="*/ 2040 w 2805"/>
                <a:gd name="T17" fmla="*/ 1288 h 1288"/>
                <a:gd name="T18" fmla="*/ 2295 w 2805"/>
                <a:gd name="T19" fmla="*/ 1115 h 1288"/>
                <a:gd name="T20" fmla="*/ 2550 w 2805"/>
                <a:gd name="T21" fmla="*/ 817 h 1288"/>
                <a:gd name="T22" fmla="*/ 2805 w 2805"/>
                <a:gd name="T23" fmla="*/ 471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5" h="1288">
                  <a:moveTo>
                    <a:pt x="0" y="173"/>
                  </a:moveTo>
                  <a:lnTo>
                    <a:pt x="255" y="0"/>
                  </a:lnTo>
                  <a:lnTo>
                    <a:pt x="510" y="0"/>
                  </a:lnTo>
                  <a:lnTo>
                    <a:pt x="765" y="173"/>
                  </a:lnTo>
                  <a:lnTo>
                    <a:pt x="1020" y="471"/>
                  </a:lnTo>
                  <a:lnTo>
                    <a:pt x="1275" y="817"/>
                  </a:lnTo>
                  <a:lnTo>
                    <a:pt x="1530" y="1115"/>
                  </a:lnTo>
                  <a:lnTo>
                    <a:pt x="1785" y="1288"/>
                  </a:lnTo>
                  <a:lnTo>
                    <a:pt x="2040" y="1288"/>
                  </a:lnTo>
                  <a:lnTo>
                    <a:pt x="2295" y="1115"/>
                  </a:lnTo>
                  <a:lnTo>
                    <a:pt x="2550" y="817"/>
                  </a:lnTo>
                  <a:lnTo>
                    <a:pt x="2805" y="471"/>
                  </a:lnTo>
                </a:path>
              </a:pathLst>
            </a:custGeom>
            <a:noFill/>
            <a:ln w="30163" cap="sq">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8"/>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9"/>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0"/>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1"/>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2"/>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3"/>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4"/>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5"/>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6"/>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7"/>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8"/>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19"/>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0"/>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1"/>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2"/>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3"/>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4"/>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5"/>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6"/>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7"/>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28"/>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29"/>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0"/>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1"/>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2"/>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3"/>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4"/>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5"/>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6"/>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7"/>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38"/>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39"/>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7" name="Rectangle 40"/>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41"/>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Rectangle 42"/>
            <p:cNvSpPr>
              <a:spLocks noChangeArrowheads="1"/>
            </p:cNvSpPr>
            <p:nvPr/>
          </p:nvSpPr>
          <p:spPr bwMode="auto">
            <a:xfrm>
              <a:off x="-15" y="736"/>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0" name="Line 43"/>
            <p:cNvSpPr>
              <a:spLocks noChangeShapeType="1"/>
            </p:cNvSpPr>
            <p:nvPr/>
          </p:nvSpPr>
          <p:spPr bwMode="auto">
            <a:xfrm flipV="1">
              <a:off x="84" y="2721"/>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44"/>
            <p:cNvSpPr>
              <a:spLocks noChangeArrowheads="1"/>
            </p:cNvSpPr>
            <p:nvPr/>
          </p:nvSpPr>
          <p:spPr bwMode="auto">
            <a:xfrm>
              <a:off x="-15" y="736"/>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2" name="Line 45"/>
            <p:cNvSpPr>
              <a:spLocks noChangeShapeType="1"/>
            </p:cNvSpPr>
            <p:nvPr/>
          </p:nvSpPr>
          <p:spPr bwMode="auto">
            <a:xfrm flipV="1">
              <a:off x="212"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6"/>
            <p:cNvSpPr>
              <a:spLocks noChangeShapeType="1"/>
            </p:cNvSpPr>
            <p:nvPr/>
          </p:nvSpPr>
          <p:spPr bwMode="auto">
            <a:xfrm flipV="1">
              <a:off x="339"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47"/>
            <p:cNvSpPr>
              <a:spLocks noChangeShapeType="1"/>
            </p:cNvSpPr>
            <p:nvPr/>
          </p:nvSpPr>
          <p:spPr bwMode="auto">
            <a:xfrm flipV="1">
              <a:off x="467"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48"/>
            <p:cNvSpPr>
              <a:spLocks noChangeShapeType="1"/>
            </p:cNvSpPr>
            <p:nvPr/>
          </p:nvSpPr>
          <p:spPr bwMode="auto">
            <a:xfrm flipV="1">
              <a:off x="594" y="2721"/>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49"/>
            <p:cNvSpPr>
              <a:spLocks noChangeArrowheads="1"/>
            </p:cNvSpPr>
            <p:nvPr/>
          </p:nvSpPr>
          <p:spPr bwMode="auto">
            <a:xfrm>
              <a:off x="-15" y="736"/>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7" name="Line 50"/>
            <p:cNvSpPr>
              <a:spLocks noChangeShapeType="1"/>
            </p:cNvSpPr>
            <p:nvPr/>
          </p:nvSpPr>
          <p:spPr bwMode="auto">
            <a:xfrm flipV="1">
              <a:off x="722"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1"/>
            <p:cNvSpPr>
              <a:spLocks noChangeShapeType="1"/>
            </p:cNvSpPr>
            <p:nvPr/>
          </p:nvSpPr>
          <p:spPr bwMode="auto">
            <a:xfrm flipV="1">
              <a:off x="849"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2"/>
            <p:cNvSpPr>
              <a:spLocks noChangeShapeType="1"/>
            </p:cNvSpPr>
            <p:nvPr/>
          </p:nvSpPr>
          <p:spPr bwMode="auto">
            <a:xfrm flipV="1">
              <a:off x="977"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3"/>
            <p:cNvSpPr>
              <a:spLocks noChangeShapeType="1"/>
            </p:cNvSpPr>
            <p:nvPr/>
          </p:nvSpPr>
          <p:spPr bwMode="auto">
            <a:xfrm flipV="1">
              <a:off x="1104" y="2721"/>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54"/>
            <p:cNvSpPr>
              <a:spLocks noChangeArrowheads="1"/>
            </p:cNvSpPr>
            <p:nvPr/>
          </p:nvSpPr>
          <p:spPr bwMode="auto">
            <a:xfrm>
              <a:off x="-15" y="736"/>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2" name="Line 55"/>
            <p:cNvSpPr>
              <a:spLocks noChangeShapeType="1"/>
            </p:cNvSpPr>
            <p:nvPr/>
          </p:nvSpPr>
          <p:spPr bwMode="auto">
            <a:xfrm flipV="1">
              <a:off x="1232"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6"/>
            <p:cNvSpPr>
              <a:spLocks noChangeShapeType="1"/>
            </p:cNvSpPr>
            <p:nvPr/>
          </p:nvSpPr>
          <p:spPr bwMode="auto">
            <a:xfrm flipV="1">
              <a:off x="1359"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7"/>
            <p:cNvSpPr>
              <a:spLocks noChangeShapeType="1"/>
            </p:cNvSpPr>
            <p:nvPr/>
          </p:nvSpPr>
          <p:spPr bwMode="auto">
            <a:xfrm flipV="1">
              <a:off x="1487"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8"/>
            <p:cNvSpPr>
              <a:spLocks noChangeShapeType="1"/>
            </p:cNvSpPr>
            <p:nvPr/>
          </p:nvSpPr>
          <p:spPr bwMode="auto">
            <a:xfrm flipV="1">
              <a:off x="1614" y="2721"/>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59"/>
            <p:cNvSpPr>
              <a:spLocks noChangeArrowheads="1"/>
            </p:cNvSpPr>
            <p:nvPr/>
          </p:nvSpPr>
          <p:spPr bwMode="auto">
            <a:xfrm>
              <a:off x="-15" y="736"/>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6</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7" name="Line 60"/>
            <p:cNvSpPr>
              <a:spLocks noChangeShapeType="1"/>
            </p:cNvSpPr>
            <p:nvPr/>
          </p:nvSpPr>
          <p:spPr bwMode="auto">
            <a:xfrm flipV="1">
              <a:off x="1741"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1"/>
            <p:cNvSpPr>
              <a:spLocks noChangeShapeType="1"/>
            </p:cNvSpPr>
            <p:nvPr/>
          </p:nvSpPr>
          <p:spPr bwMode="auto">
            <a:xfrm flipV="1">
              <a:off x="1869"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2"/>
            <p:cNvSpPr>
              <a:spLocks noChangeShapeType="1"/>
            </p:cNvSpPr>
            <p:nvPr/>
          </p:nvSpPr>
          <p:spPr bwMode="auto">
            <a:xfrm flipV="1">
              <a:off x="1996"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3"/>
            <p:cNvSpPr>
              <a:spLocks noChangeShapeType="1"/>
            </p:cNvSpPr>
            <p:nvPr/>
          </p:nvSpPr>
          <p:spPr bwMode="auto">
            <a:xfrm flipV="1">
              <a:off x="2124" y="2721"/>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64"/>
            <p:cNvSpPr>
              <a:spLocks noChangeArrowheads="1"/>
            </p:cNvSpPr>
            <p:nvPr/>
          </p:nvSpPr>
          <p:spPr bwMode="auto">
            <a:xfrm>
              <a:off x="-15" y="736"/>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8</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Line 65"/>
            <p:cNvSpPr>
              <a:spLocks noChangeShapeType="1"/>
            </p:cNvSpPr>
            <p:nvPr/>
          </p:nvSpPr>
          <p:spPr bwMode="auto">
            <a:xfrm flipV="1">
              <a:off x="2251"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6"/>
            <p:cNvSpPr>
              <a:spLocks noChangeShapeType="1"/>
            </p:cNvSpPr>
            <p:nvPr/>
          </p:nvSpPr>
          <p:spPr bwMode="auto">
            <a:xfrm flipV="1">
              <a:off x="2379"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67"/>
            <p:cNvSpPr>
              <a:spLocks noChangeShapeType="1"/>
            </p:cNvSpPr>
            <p:nvPr/>
          </p:nvSpPr>
          <p:spPr bwMode="auto">
            <a:xfrm flipV="1">
              <a:off x="2506"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68"/>
            <p:cNvSpPr>
              <a:spLocks noChangeShapeType="1"/>
            </p:cNvSpPr>
            <p:nvPr/>
          </p:nvSpPr>
          <p:spPr bwMode="auto">
            <a:xfrm flipV="1">
              <a:off x="2634" y="2721"/>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69"/>
            <p:cNvSpPr>
              <a:spLocks noChangeArrowheads="1"/>
            </p:cNvSpPr>
            <p:nvPr/>
          </p:nvSpPr>
          <p:spPr bwMode="auto">
            <a:xfrm>
              <a:off x="-15" y="736"/>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10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0"/>
            <p:cNvSpPr>
              <a:spLocks noChangeShapeType="1"/>
            </p:cNvSpPr>
            <p:nvPr/>
          </p:nvSpPr>
          <p:spPr bwMode="auto">
            <a:xfrm flipV="1">
              <a:off x="2761"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71"/>
            <p:cNvSpPr>
              <a:spLocks noChangeShapeType="1"/>
            </p:cNvSpPr>
            <p:nvPr/>
          </p:nvSpPr>
          <p:spPr bwMode="auto">
            <a:xfrm flipV="1">
              <a:off x="2889"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72"/>
            <p:cNvSpPr>
              <a:spLocks noChangeShapeType="1"/>
            </p:cNvSpPr>
            <p:nvPr/>
          </p:nvSpPr>
          <p:spPr bwMode="auto">
            <a:xfrm flipV="1">
              <a:off x="3016" y="2725"/>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73"/>
            <p:cNvSpPr>
              <a:spLocks noChangeShapeType="1"/>
            </p:cNvSpPr>
            <p:nvPr/>
          </p:nvSpPr>
          <p:spPr bwMode="auto">
            <a:xfrm flipV="1">
              <a:off x="3144" y="2721"/>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74"/>
            <p:cNvSpPr>
              <a:spLocks noChangeArrowheads="1"/>
            </p:cNvSpPr>
            <p:nvPr/>
          </p:nvSpPr>
          <p:spPr bwMode="auto">
            <a:xfrm>
              <a:off x="-15" y="736"/>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12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3" name="Line 76"/>
            <p:cNvSpPr>
              <a:spLocks noChangeShapeType="1"/>
            </p:cNvSpPr>
            <p:nvPr/>
          </p:nvSpPr>
          <p:spPr bwMode="auto">
            <a:xfrm>
              <a:off x="263" y="2730"/>
              <a:ext cx="1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77"/>
            <p:cNvSpPr>
              <a:spLocks noChangeShapeType="1"/>
            </p:cNvSpPr>
            <p:nvPr/>
          </p:nvSpPr>
          <p:spPr bwMode="auto">
            <a:xfrm>
              <a:off x="263" y="2627"/>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78"/>
            <p:cNvSpPr>
              <a:spLocks noChangeShapeType="1"/>
            </p:cNvSpPr>
            <p:nvPr/>
          </p:nvSpPr>
          <p:spPr bwMode="auto">
            <a:xfrm>
              <a:off x="263" y="2523"/>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79"/>
            <p:cNvSpPr>
              <a:spLocks noChangeShapeType="1"/>
            </p:cNvSpPr>
            <p:nvPr/>
          </p:nvSpPr>
          <p:spPr bwMode="auto">
            <a:xfrm>
              <a:off x="263" y="2420"/>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0"/>
            <p:cNvSpPr>
              <a:spLocks noChangeShapeType="1"/>
            </p:cNvSpPr>
            <p:nvPr/>
          </p:nvSpPr>
          <p:spPr bwMode="auto">
            <a:xfrm>
              <a:off x="263" y="2316"/>
              <a:ext cx="1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81"/>
            <p:cNvSpPr>
              <a:spLocks noChangeArrowheads="1"/>
            </p:cNvSpPr>
            <p:nvPr/>
          </p:nvSpPr>
          <p:spPr bwMode="auto">
            <a:xfrm>
              <a:off x="-15" y="736"/>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9" name="Line 82"/>
            <p:cNvSpPr>
              <a:spLocks noChangeShapeType="1"/>
            </p:cNvSpPr>
            <p:nvPr/>
          </p:nvSpPr>
          <p:spPr bwMode="auto">
            <a:xfrm>
              <a:off x="263" y="2213"/>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3"/>
            <p:cNvSpPr>
              <a:spLocks noChangeShapeType="1"/>
            </p:cNvSpPr>
            <p:nvPr/>
          </p:nvSpPr>
          <p:spPr bwMode="auto">
            <a:xfrm>
              <a:off x="263" y="2109"/>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84"/>
            <p:cNvSpPr>
              <a:spLocks noChangeShapeType="1"/>
            </p:cNvSpPr>
            <p:nvPr/>
          </p:nvSpPr>
          <p:spPr bwMode="auto">
            <a:xfrm>
              <a:off x="263" y="2006"/>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85"/>
            <p:cNvSpPr>
              <a:spLocks noChangeShapeType="1"/>
            </p:cNvSpPr>
            <p:nvPr/>
          </p:nvSpPr>
          <p:spPr bwMode="auto">
            <a:xfrm>
              <a:off x="263" y="1902"/>
              <a:ext cx="1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86"/>
            <p:cNvSpPr>
              <a:spLocks noChangeArrowheads="1"/>
            </p:cNvSpPr>
            <p:nvPr/>
          </p:nvSpPr>
          <p:spPr bwMode="auto">
            <a:xfrm>
              <a:off x="-15" y="736"/>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4" name="Line 87"/>
            <p:cNvSpPr>
              <a:spLocks noChangeShapeType="1"/>
            </p:cNvSpPr>
            <p:nvPr/>
          </p:nvSpPr>
          <p:spPr bwMode="auto">
            <a:xfrm>
              <a:off x="263" y="1799"/>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88"/>
            <p:cNvSpPr>
              <a:spLocks noChangeShapeType="1"/>
            </p:cNvSpPr>
            <p:nvPr/>
          </p:nvSpPr>
          <p:spPr bwMode="auto">
            <a:xfrm>
              <a:off x="263" y="1695"/>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89"/>
            <p:cNvSpPr>
              <a:spLocks noChangeShapeType="1"/>
            </p:cNvSpPr>
            <p:nvPr/>
          </p:nvSpPr>
          <p:spPr bwMode="auto">
            <a:xfrm>
              <a:off x="263" y="1591"/>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90"/>
            <p:cNvSpPr>
              <a:spLocks noChangeShapeType="1"/>
            </p:cNvSpPr>
            <p:nvPr/>
          </p:nvSpPr>
          <p:spPr bwMode="auto">
            <a:xfrm>
              <a:off x="263" y="1488"/>
              <a:ext cx="1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1"/>
            <p:cNvSpPr>
              <a:spLocks noChangeArrowheads="1"/>
            </p:cNvSpPr>
            <p:nvPr/>
          </p:nvSpPr>
          <p:spPr bwMode="auto">
            <a:xfrm>
              <a:off x="-15" y="736"/>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0.6</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9" name="Line 92"/>
            <p:cNvSpPr>
              <a:spLocks noChangeShapeType="1"/>
            </p:cNvSpPr>
            <p:nvPr/>
          </p:nvSpPr>
          <p:spPr bwMode="auto">
            <a:xfrm>
              <a:off x="263" y="1384"/>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93"/>
            <p:cNvSpPr>
              <a:spLocks noChangeShapeType="1"/>
            </p:cNvSpPr>
            <p:nvPr/>
          </p:nvSpPr>
          <p:spPr bwMode="auto">
            <a:xfrm>
              <a:off x="263" y="1281"/>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94"/>
            <p:cNvSpPr>
              <a:spLocks noChangeShapeType="1"/>
            </p:cNvSpPr>
            <p:nvPr/>
          </p:nvSpPr>
          <p:spPr bwMode="auto">
            <a:xfrm>
              <a:off x="263" y="1177"/>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95"/>
            <p:cNvSpPr>
              <a:spLocks noChangeShapeType="1"/>
            </p:cNvSpPr>
            <p:nvPr/>
          </p:nvSpPr>
          <p:spPr bwMode="auto">
            <a:xfrm>
              <a:off x="263" y="1074"/>
              <a:ext cx="1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6"/>
            <p:cNvSpPr>
              <a:spLocks noChangeArrowheads="1"/>
            </p:cNvSpPr>
            <p:nvPr/>
          </p:nvSpPr>
          <p:spPr bwMode="auto">
            <a:xfrm>
              <a:off x="-15" y="736"/>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0.8</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7" name="Line 97"/>
            <p:cNvSpPr>
              <a:spLocks noChangeShapeType="1"/>
            </p:cNvSpPr>
            <p:nvPr/>
          </p:nvSpPr>
          <p:spPr bwMode="auto">
            <a:xfrm>
              <a:off x="263" y="970"/>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98"/>
            <p:cNvSpPr>
              <a:spLocks noChangeShapeType="1"/>
            </p:cNvSpPr>
            <p:nvPr/>
          </p:nvSpPr>
          <p:spPr bwMode="auto">
            <a:xfrm>
              <a:off x="263" y="867"/>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1" name="Group 4"/>
          <p:cNvGrpSpPr>
            <a:grpSpLocks noChangeAspect="1"/>
          </p:cNvGrpSpPr>
          <p:nvPr/>
        </p:nvGrpSpPr>
        <p:grpSpPr bwMode="auto">
          <a:xfrm>
            <a:off x="-53975" y="2419366"/>
            <a:ext cx="5121275" cy="3281366"/>
            <a:chOff x="1276" y="445"/>
            <a:chExt cx="3226" cy="2067"/>
          </a:xfrm>
        </p:grpSpPr>
        <p:sp>
          <p:nvSpPr>
            <p:cNvPr id="202" name="AutoShape 3"/>
            <p:cNvSpPr>
              <a:spLocks noChangeAspect="1" noChangeArrowheads="1" noTextEdit="1"/>
            </p:cNvSpPr>
            <p:nvPr/>
          </p:nvSpPr>
          <p:spPr bwMode="auto">
            <a:xfrm>
              <a:off x="1310" y="505"/>
              <a:ext cx="3192" cy="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
            <p:cNvSpPr>
              <a:spLocks/>
            </p:cNvSpPr>
            <p:nvPr/>
          </p:nvSpPr>
          <p:spPr bwMode="auto">
            <a:xfrm>
              <a:off x="1630" y="758"/>
              <a:ext cx="2805" cy="1289"/>
            </a:xfrm>
            <a:custGeom>
              <a:avLst/>
              <a:gdLst>
                <a:gd name="T0" fmla="*/ 0 w 2805"/>
                <a:gd name="T1" fmla="*/ 0 h 1289"/>
                <a:gd name="T2" fmla="*/ 255 w 2805"/>
                <a:gd name="T3" fmla="*/ 173 h 1289"/>
                <a:gd name="T4" fmla="*/ 510 w 2805"/>
                <a:gd name="T5" fmla="*/ 472 h 1289"/>
                <a:gd name="T6" fmla="*/ 765 w 2805"/>
                <a:gd name="T7" fmla="*/ 817 h 1289"/>
                <a:gd name="T8" fmla="*/ 1020 w 2805"/>
                <a:gd name="T9" fmla="*/ 1116 h 1289"/>
                <a:gd name="T10" fmla="*/ 1275 w 2805"/>
                <a:gd name="T11" fmla="*/ 1289 h 1289"/>
                <a:gd name="T12" fmla="*/ 1530 w 2805"/>
                <a:gd name="T13" fmla="*/ 1289 h 1289"/>
                <a:gd name="T14" fmla="*/ 1785 w 2805"/>
                <a:gd name="T15" fmla="*/ 1116 h 1289"/>
                <a:gd name="T16" fmla="*/ 2040 w 2805"/>
                <a:gd name="T17" fmla="*/ 817 h 1289"/>
                <a:gd name="T18" fmla="*/ 2295 w 2805"/>
                <a:gd name="T19" fmla="*/ 472 h 1289"/>
                <a:gd name="T20" fmla="*/ 2550 w 2805"/>
                <a:gd name="T21" fmla="*/ 173 h 1289"/>
                <a:gd name="T22" fmla="*/ 2805 w 2805"/>
                <a:gd name="T23"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5" h="1289">
                  <a:moveTo>
                    <a:pt x="0" y="0"/>
                  </a:moveTo>
                  <a:lnTo>
                    <a:pt x="255" y="173"/>
                  </a:lnTo>
                  <a:lnTo>
                    <a:pt x="510" y="472"/>
                  </a:lnTo>
                  <a:lnTo>
                    <a:pt x="765" y="817"/>
                  </a:lnTo>
                  <a:lnTo>
                    <a:pt x="1020" y="1116"/>
                  </a:lnTo>
                  <a:lnTo>
                    <a:pt x="1275" y="1289"/>
                  </a:lnTo>
                  <a:lnTo>
                    <a:pt x="1530" y="1289"/>
                  </a:lnTo>
                  <a:lnTo>
                    <a:pt x="1785" y="1116"/>
                  </a:lnTo>
                  <a:lnTo>
                    <a:pt x="2040" y="817"/>
                  </a:lnTo>
                  <a:lnTo>
                    <a:pt x="2295" y="472"/>
                  </a:lnTo>
                  <a:lnTo>
                    <a:pt x="2550" y="173"/>
                  </a:lnTo>
                  <a:lnTo>
                    <a:pt x="2805" y="0"/>
                  </a:lnTo>
                </a:path>
              </a:pathLst>
            </a:custGeom>
            <a:noFill/>
            <a:ln w="30163" cap="sq">
              <a:solidFill>
                <a:srgbClr val="0000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0"/>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6" name="Rectangle 11"/>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7" name="Rectangle 12"/>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8" name="Rectangle 13"/>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9" name="Rectangle 14"/>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0" name="Rectangle 15"/>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1" name="Rectangle 16"/>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2" name="Rectangle 17"/>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3" name="Rectangle 18"/>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4" name="Rectangle 19"/>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5" name="Rectangle 20"/>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6" name="Rectangle 21"/>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7" name="Rectangle 22"/>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8" name="Rectangle 23"/>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9" name="Rectangle 24"/>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0" name="Rectangle 25"/>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1" name="Rectangle 26"/>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2" name="Rectangle 27"/>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3" name="Rectangle 28"/>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4" name="Rectangle 29"/>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5" name="Rectangle 30"/>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6" name="Rectangle 31"/>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7" name="Rectangle 32"/>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8" name="Rectangle 33"/>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9" name="Rectangle 34"/>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0" name="Rectangle 35"/>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1" name="Rectangle 36"/>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2" name="Rectangle 37"/>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3" name="Rectangle 38"/>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4" name="Rectangle 39"/>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5" name="Rectangle 40"/>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6" name="Rectangle 41"/>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7" name="Rectangle 42"/>
            <p:cNvSpPr>
              <a:spLocks noChangeArrowheads="1"/>
            </p:cNvSpPr>
            <p:nvPr/>
          </p:nvSpPr>
          <p:spPr bwMode="auto">
            <a:xfrm>
              <a:off x="1276" y="445"/>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8" name="Line 43"/>
            <p:cNvSpPr>
              <a:spLocks noChangeShapeType="1"/>
            </p:cNvSpPr>
            <p:nvPr/>
          </p:nvSpPr>
          <p:spPr bwMode="auto">
            <a:xfrm flipV="1">
              <a:off x="1375" y="2429"/>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Rectangle 44"/>
            <p:cNvSpPr>
              <a:spLocks noChangeArrowheads="1"/>
            </p:cNvSpPr>
            <p:nvPr/>
          </p:nvSpPr>
          <p:spPr bwMode="auto">
            <a:xfrm>
              <a:off x="1276" y="445"/>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0" name="Line 45"/>
            <p:cNvSpPr>
              <a:spLocks noChangeShapeType="1"/>
            </p:cNvSpPr>
            <p:nvPr/>
          </p:nvSpPr>
          <p:spPr bwMode="auto">
            <a:xfrm flipV="1">
              <a:off x="1503"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46"/>
            <p:cNvSpPr>
              <a:spLocks noChangeShapeType="1"/>
            </p:cNvSpPr>
            <p:nvPr/>
          </p:nvSpPr>
          <p:spPr bwMode="auto">
            <a:xfrm flipV="1">
              <a:off x="1630"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47"/>
            <p:cNvSpPr>
              <a:spLocks noChangeShapeType="1"/>
            </p:cNvSpPr>
            <p:nvPr/>
          </p:nvSpPr>
          <p:spPr bwMode="auto">
            <a:xfrm flipV="1">
              <a:off x="1758"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48"/>
            <p:cNvSpPr>
              <a:spLocks noChangeShapeType="1"/>
            </p:cNvSpPr>
            <p:nvPr/>
          </p:nvSpPr>
          <p:spPr bwMode="auto">
            <a:xfrm flipV="1">
              <a:off x="1885" y="2429"/>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Rectangle 49"/>
            <p:cNvSpPr>
              <a:spLocks noChangeArrowheads="1"/>
            </p:cNvSpPr>
            <p:nvPr/>
          </p:nvSpPr>
          <p:spPr bwMode="auto">
            <a:xfrm>
              <a:off x="1276" y="445"/>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5" name="Line 50"/>
            <p:cNvSpPr>
              <a:spLocks noChangeShapeType="1"/>
            </p:cNvSpPr>
            <p:nvPr/>
          </p:nvSpPr>
          <p:spPr bwMode="auto">
            <a:xfrm flipV="1">
              <a:off x="2013"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51"/>
            <p:cNvSpPr>
              <a:spLocks noChangeShapeType="1"/>
            </p:cNvSpPr>
            <p:nvPr/>
          </p:nvSpPr>
          <p:spPr bwMode="auto">
            <a:xfrm flipV="1">
              <a:off x="2140"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52"/>
            <p:cNvSpPr>
              <a:spLocks noChangeShapeType="1"/>
            </p:cNvSpPr>
            <p:nvPr/>
          </p:nvSpPr>
          <p:spPr bwMode="auto">
            <a:xfrm flipV="1">
              <a:off x="2268"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53"/>
            <p:cNvSpPr>
              <a:spLocks noChangeShapeType="1"/>
            </p:cNvSpPr>
            <p:nvPr/>
          </p:nvSpPr>
          <p:spPr bwMode="auto">
            <a:xfrm flipV="1">
              <a:off x="2395" y="2429"/>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Rectangle 54"/>
            <p:cNvSpPr>
              <a:spLocks noChangeArrowheads="1"/>
            </p:cNvSpPr>
            <p:nvPr/>
          </p:nvSpPr>
          <p:spPr bwMode="auto">
            <a:xfrm>
              <a:off x="1276" y="445"/>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0" name="Line 55"/>
            <p:cNvSpPr>
              <a:spLocks noChangeShapeType="1"/>
            </p:cNvSpPr>
            <p:nvPr/>
          </p:nvSpPr>
          <p:spPr bwMode="auto">
            <a:xfrm flipV="1">
              <a:off x="2523"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56"/>
            <p:cNvSpPr>
              <a:spLocks noChangeShapeType="1"/>
            </p:cNvSpPr>
            <p:nvPr/>
          </p:nvSpPr>
          <p:spPr bwMode="auto">
            <a:xfrm flipV="1">
              <a:off x="2650"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57"/>
            <p:cNvSpPr>
              <a:spLocks noChangeShapeType="1"/>
            </p:cNvSpPr>
            <p:nvPr/>
          </p:nvSpPr>
          <p:spPr bwMode="auto">
            <a:xfrm flipV="1">
              <a:off x="2778"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58"/>
            <p:cNvSpPr>
              <a:spLocks noChangeShapeType="1"/>
            </p:cNvSpPr>
            <p:nvPr/>
          </p:nvSpPr>
          <p:spPr bwMode="auto">
            <a:xfrm flipV="1">
              <a:off x="2905" y="2429"/>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Rectangle 59"/>
            <p:cNvSpPr>
              <a:spLocks noChangeArrowheads="1"/>
            </p:cNvSpPr>
            <p:nvPr/>
          </p:nvSpPr>
          <p:spPr bwMode="auto">
            <a:xfrm>
              <a:off x="1276" y="445"/>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6</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5" name="Line 60"/>
            <p:cNvSpPr>
              <a:spLocks noChangeShapeType="1"/>
            </p:cNvSpPr>
            <p:nvPr/>
          </p:nvSpPr>
          <p:spPr bwMode="auto">
            <a:xfrm flipV="1">
              <a:off x="3032"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61"/>
            <p:cNvSpPr>
              <a:spLocks noChangeShapeType="1"/>
            </p:cNvSpPr>
            <p:nvPr/>
          </p:nvSpPr>
          <p:spPr bwMode="auto">
            <a:xfrm flipV="1">
              <a:off x="3160"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62"/>
            <p:cNvSpPr>
              <a:spLocks noChangeShapeType="1"/>
            </p:cNvSpPr>
            <p:nvPr/>
          </p:nvSpPr>
          <p:spPr bwMode="auto">
            <a:xfrm flipV="1">
              <a:off x="3287"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63"/>
            <p:cNvSpPr>
              <a:spLocks noChangeShapeType="1"/>
            </p:cNvSpPr>
            <p:nvPr/>
          </p:nvSpPr>
          <p:spPr bwMode="auto">
            <a:xfrm flipV="1">
              <a:off x="3415" y="2429"/>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Rectangle 64"/>
            <p:cNvSpPr>
              <a:spLocks noChangeArrowheads="1"/>
            </p:cNvSpPr>
            <p:nvPr/>
          </p:nvSpPr>
          <p:spPr bwMode="auto">
            <a:xfrm>
              <a:off x="1276" y="445"/>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8</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0" name="Line 65"/>
            <p:cNvSpPr>
              <a:spLocks noChangeShapeType="1"/>
            </p:cNvSpPr>
            <p:nvPr/>
          </p:nvSpPr>
          <p:spPr bwMode="auto">
            <a:xfrm flipV="1">
              <a:off x="3542"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66"/>
            <p:cNvSpPr>
              <a:spLocks noChangeShapeType="1"/>
            </p:cNvSpPr>
            <p:nvPr/>
          </p:nvSpPr>
          <p:spPr bwMode="auto">
            <a:xfrm flipV="1">
              <a:off x="3670"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67"/>
            <p:cNvSpPr>
              <a:spLocks noChangeShapeType="1"/>
            </p:cNvSpPr>
            <p:nvPr/>
          </p:nvSpPr>
          <p:spPr bwMode="auto">
            <a:xfrm flipV="1">
              <a:off x="3797"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68"/>
            <p:cNvSpPr>
              <a:spLocks noChangeShapeType="1"/>
            </p:cNvSpPr>
            <p:nvPr/>
          </p:nvSpPr>
          <p:spPr bwMode="auto">
            <a:xfrm flipV="1">
              <a:off x="3925" y="2429"/>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Rectangle 69"/>
            <p:cNvSpPr>
              <a:spLocks noChangeArrowheads="1"/>
            </p:cNvSpPr>
            <p:nvPr/>
          </p:nvSpPr>
          <p:spPr bwMode="auto">
            <a:xfrm>
              <a:off x="1276" y="445"/>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10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5" name="Line 70"/>
            <p:cNvSpPr>
              <a:spLocks noChangeShapeType="1"/>
            </p:cNvSpPr>
            <p:nvPr/>
          </p:nvSpPr>
          <p:spPr bwMode="auto">
            <a:xfrm flipV="1">
              <a:off x="4052"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71"/>
            <p:cNvSpPr>
              <a:spLocks noChangeShapeType="1"/>
            </p:cNvSpPr>
            <p:nvPr/>
          </p:nvSpPr>
          <p:spPr bwMode="auto">
            <a:xfrm flipV="1">
              <a:off x="4180"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72"/>
            <p:cNvSpPr>
              <a:spLocks noChangeShapeType="1"/>
            </p:cNvSpPr>
            <p:nvPr/>
          </p:nvSpPr>
          <p:spPr bwMode="auto">
            <a:xfrm flipV="1">
              <a:off x="4307" y="2433"/>
              <a:ext cx="0" cy="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73"/>
            <p:cNvSpPr>
              <a:spLocks noChangeShapeType="1"/>
            </p:cNvSpPr>
            <p:nvPr/>
          </p:nvSpPr>
          <p:spPr bwMode="auto">
            <a:xfrm flipV="1">
              <a:off x="4435" y="2429"/>
              <a:ext cx="0" cy="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Rectangle 74"/>
            <p:cNvSpPr>
              <a:spLocks noChangeArrowheads="1"/>
            </p:cNvSpPr>
            <p:nvPr/>
          </p:nvSpPr>
          <p:spPr bwMode="auto">
            <a:xfrm>
              <a:off x="1276" y="445"/>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12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0" name="Line 75"/>
            <p:cNvSpPr>
              <a:spLocks noChangeShapeType="1"/>
            </p:cNvSpPr>
            <p:nvPr/>
          </p:nvSpPr>
          <p:spPr bwMode="auto">
            <a:xfrm>
              <a:off x="1314" y="2438"/>
              <a:ext cx="3182"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76"/>
            <p:cNvSpPr>
              <a:spLocks noChangeShapeType="1"/>
            </p:cNvSpPr>
            <p:nvPr/>
          </p:nvSpPr>
          <p:spPr bwMode="auto">
            <a:xfrm>
              <a:off x="1554" y="2438"/>
              <a:ext cx="1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77"/>
            <p:cNvSpPr>
              <a:spLocks noChangeShapeType="1"/>
            </p:cNvSpPr>
            <p:nvPr/>
          </p:nvSpPr>
          <p:spPr bwMode="auto">
            <a:xfrm>
              <a:off x="1554" y="2335"/>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78"/>
            <p:cNvSpPr>
              <a:spLocks noChangeShapeType="1"/>
            </p:cNvSpPr>
            <p:nvPr/>
          </p:nvSpPr>
          <p:spPr bwMode="auto">
            <a:xfrm>
              <a:off x="1554" y="2231"/>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79"/>
            <p:cNvSpPr>
              <a:spLocks noChangeShapeType="1"/>
            </p:cNvSpPr>
            <p:nvPr/>
          </p:nvSpPr>
          <p:spPr bwMode="auto">
            <a:xfrm>
              <a:off x="1554" y="2128"/>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80"/>
            <p:cNvSpPr>
              <a:spLocks noChangeShapeType="1"/>
            </p:cNvSpPr>
            <p:nvPr/>
          </p:nvSpPr>
          <p:spPr bwMode="auto">
            <a:xfrm>
              <a:off x="1554" y="2024"/>
              <a:ext cx="1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Rectangle 81"/>
            <p:cNvSpPr>
              <a:spLocks noChangeArrowheads="1"/>
            </p:cNvSpPr>
            <p:nvPr/>
          </p:nvSpPr>
          <p:spPr bwMode="auto">
            <a:xfrm>
              <a:off x="1276" y="445"/>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7" name="Line 82"/>
            <p:cNvSpPr>
              <a:spLocks noChangeShapeType="1"/>
            </p:cNvSpPr>
            <p:nvPr/>
          </p:nvSpPr>
          <p:spPr bwMode="auto">
            <a:xfrm>
              <a:off x="1554" y="1920"/>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83"/>
            <p:cNvSpPr>
              <a:spLocks noChangeShapeType="1"/>
            </p:cNvSpPr>
            <p:nvPr/>
          </p:nvSpPr>
          <p:spPr bwMode="auto">
            <a:xfrm>
              <a:off x="1554" y="1817"/>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84"/>
            <p:cNvSpPr>
              <a:spLocks noChangeShapeType="1"/>
            </p:cNvSpPr>
            <p:nvPr/>
          </p:nvSpPr>
          <p:spPr bwMode="auto">
            <a:xfrm>
              <a:off x="1554" y="1713"/>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85"/>
            <p:cNvSpPr>
              <a:spLocks noChangeShapeType="1"/>
            </p:cNvSpPr>
            <p:nvPr/>
          </p:nvSpPr>
          <p:spPr bwMode="auto">
            <a:xfrm>
              <a:off x="1554" y="1610"/>
              <a:ext cx="1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Rectangle 86"/>
            <p:cNvSpPr>
              <a:spLocks noChangeArrowheads="1"/>
            </p:cNvSpPr>
            <p:nvPr/>
          </p:nvSpPr>
          <p:spPr bwMode="auto">
            <a:xfrm>
              <a:off x="1276" y="445"/>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82" name="Line 87"/>
            <p:cNvSpPr>
              <a:spLocks noChangeShapeType="1"/>
            </p:cNvSpPr>
            <p:nvPr/>
          </p:nvSpPr>
          <p:spPr bwMode="auto">
            <a:xfrm>
              <a:off x="1554" y="1506"/>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88"/>
            <p:cNvSpPr>
              <a:spLocks noChangeShapeType="1"/>
            </p:cNvSpPr>
            <p:nvPr/>
          </p:nvSpPr>
          <p:spPr bwMode="auto">
            <a:xfrm>
              <a:off x="1554" y="1403"/>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89"/>
            <p:cNvSpPr>
              <a:spLocks noChangeShapeType="1"/>
            </p:cNvSpPr>
            <p:nvPr/>
          </p:nvSpPr>
          <p:spPr bwMode="auto">
            <a:xfrm>
              <a:off x="1554" y="1299"/>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90"/>
            <p:cNvSpPr>
              <a:spLocks noChangeShapeType="1"/>
            </p:cNvSpPr>
            <p:nvPr/>
          </p:nvSpPr>
          <p:spPr bwMode="auto">
            <a:xfrm>
              <a:off x="1554" y="1195"/>
              <a:ext cx="1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Rectangle 91"/>
            <p:cNvSpPr>
              <a:spLocks noChangeArrowheads="1"/>
            </p:cNvSpPr>
            <p:nvPr/>
          </p:nvSpPr>
          <p:spPr bwMode="auto">
            <a:xfrm>
              <a:off x="1276" y="445"/>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0.6</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87" name="Line 92"/>
            <p:cNvSpPr>
              <a:spLocks noChangeShapeType="1"/>
            </p:cNvSpPr>
            <p:nvPr/>
          </p:nvSpPr>
          <p:spPr bwMode="auto">
            <a:xfrm>
              <a:off x="1554" y="1092"/>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93"/>
            <p:cNvSpPr>
              <a:spLocks noChangeShapeType="1"/>
            </p:cNvSpPr>
            <p:nvPr/>
          </p:nvSpPr>
          <p:spPr bwMode="auto">
            <a:xfrm>
              <a:off x="1554" y="988"/>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94"/>
            <p:cNvSpPr>
              <a:spLocks noChangeShapeType="1"/>
            </p:cNvSpPr>
            <p:nvPr/>
          </p:nvSpPr>
          <p:spPr bwMode="auto">
            <a:xfrm>
              <a:off x="1554" y="885"/>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95"/>
            <p:cNvSpPr>
              <a:spLocks noChangeShapeType="1"/>
            </p:cNvSpPr>
            <p:nvPr/>
          </p:nvSpPr>
          <p:spPr bwMode="auto">
            <a:xfrm>
              <a:off x="1554" y="781"/>
              <a:ext cx="1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Rectangle 96"/>
            <p:cNvSpPr>
              <a:spLocks noChangeArrowheads="1"/>
            </p:cNvSpPr>
            <p:nvPr/>
          </p:nvSpPr>
          <p:spPr bwMode="auto">
            <a:xfrm>
              <a:off x="1276" y="445"/>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Times New Roman" panose="02020603050405020304" pitchFamily="18" charset="0"/>
                </a:rPr>
                <a:t>0.8</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92" name="Line 97"/>
            <p:cNvSpPr>
              <a:spLocks noChangeShapeType="1"/>
            </p:cNvSpPr>
            <p:nvPr/>
          </p:nvSpPr>
          <p:spPr bwMode="auto">
            <a:xfrm>
              <a:off x="1554" y="677"/>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98"/>
            <p:cNvSpPr>
              <a:spLocks noChangeShapeType="1"/>
            </p:cNvSpPr>
            <p:nvPr/>
          </p:nvSpPr>
          <p:spPr bwMode="auto">
            <a:xfrm>
              <a:off x="1554" y="574"/>
              <a:ext cx="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99"/>
            <p:cNvSpPr>
              <a:spLocks noChangeShapeType="1"/>
            </p:cNvSpPr>
            <p:nvPr/>
          </p:nvSpPr>
          <p:spPr bwMode="auto">
            <a:xfrm flipV="1">
              <a:off x="1554" y="509"/>
              <a:ext cx="0" cy="1967"/>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95" name="Grafik 294"/>
          <p:cNvPicPr>
            <a:picLocks noChangeAspect="1"/>
          </p:cNvPicPr>
          <p:nvPr/>
        </p:nvPicPr>
        <p:blipFill>
          <a:blip r:embed="rId5"/>
          <a:stretch>
            <a:fillRect/>
          </a:stretch>
        </p:blipFill>
        <p:spPr>
          <a:xfrm>
            <a:off x="7162800" y="2124168"/>
            <a:ext cx="695325" cy="638175"/>
          </a:xfrm>
          <a:prstGeom prst="rect">
            <a:avLst/>
          </a:prstGeom>
          <a:effectLst>
            <a:glow rad="419100">
              <a:srgbClr val="CC9900"/>
            </a:glow>
          </a:effectLst>
        </p:spPr>
      </p:pic>
      <p:sp>
        <p:nvSpPr>
          <p:cNvPr id="296" name="Fußzeilenplatzhalter 1"/>
          <p:cNvSpPr txBox="1">
            <a:spLocks/>
          </p:cNvSpPr>
          <p:nvPr/>
        </p:nvSpPr>
        <p:spPr bwMode="auto">
          <a:xfrm>
            <a:off x="-366713" y="6524625"/>
            <a:ext cx="2446338"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buFontTx/>
              <a:buNone/>
              <a:defRPr sz="1400" kern="1200">
                <a:solidFill>
                  <a:schemeClr val="tx1"/>
                </a:solidFill>
                <a:latin typeface="Tahoma" pitchFamily="34" charset="0"/>
                <a:ea typeface="+mn-ea"/>
                <a:cs typeface="+mn-cs"/>
              </a:defRPr>
            </a:lvl1pPr>
            <a:lvl2pPr marL="457200" algn="ctr" rtl="0" fontAlgn="base">
              <a:spcBef>
                <a:spcPct val="0"/>
              </a:spcBef>
              <a:spcAft>
                <a:spcPct val="0"/>
              </a:spcAft>
              <a:buChar char="•"/>
              <a:defRPr sz="2400" kern="1200">
                <a:solidFill>
                  <a:schemeClr val="tx1"/>
                </a:solidFill>
                <a:latin typeface="Tahoma" pitchFamily="34" charset="0"/>
                <a:ea typeface="+mn-ea"/>
                <a:cs typeface="+mn-cs"/>
              </a:defRPr>
            </a:lvl2pPr>
            <a:lvl3pPr marL="914400" algn="ctr" rtl="0" fontAlgn="base">
              <a:spcBef>
                <a:spcPct val="0"/>
              </a:spcBef>
              <a:spcAft>
                <a:spcPct val="0"/>
              </a:spcAft>
              <a:buChar char="•"/>
              <a:defRPr sz="2400" kern="1200">
                <a:solidFill>
                  <a:schemeClr val="tx1"/>
                </a:solidFill>
                <a:latin typeface="Tahoma" pitchFamily="34" charset="0"/>
                <a:ea typeface="+mn-ea"/>
                <a:cs typeface="+mn-cs"/>
              </a:defRPr>
            </a:lvl3pPr>
            <a:lvl4pPr marL="1371600" algn="ctr" rtl="0" fontAlgn="base">
              <a:spcBef>
                <a:spcPct val="0"/>
              </a:spcBef>
              <a:spcAft>
                <a:spcPct val="0"/>
              </a:spcAft>
              <a:buChar char="•"/>
              <a:defRPr sz="2400" kern="1200">
                <a:solidFill>
                  <a:schemeClr val="tx1"/>
                </a:solidFill>
                <a:latin typeface="Tahoma" pitchFamily="34" charset="0"/>
                <a:ea typeface="+mn-ea"/>
                <a:cs typeface="+mn-cs"/>
              </a:defRPr>
            </a:lvl4pPr>
            <a:lvl5pPr marL="1828800" algn="ctr" rtl="0" fontAlgn="base">
              <a:spcBef>
                <a:spcPct val="0"/>
              </a:spcBef>
              <a:spcAft>
                <a:spcPct val="0"/>
              </a:spcAft>
              <a:buChar char="•"/>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defRPr/>
            </a:pPr>
            <a:r>
              <a:rPr lang="de-DE" dirty="0" smtClean="0"/>
              <a:t>Reinhard Blutner</a:t>
            </a:r>
            <a:endParaRPr lang="de-DE" dirty="0"/>
          </a:p>
        </p:txBody>
      </p:sp>
    </p:spTree>
    <p:extLst>
      <p:ext uri="{BB962C8B-B14F-4D97-AF65-F5344CB8AC3E}">
        <p14:creationId xmlns:p14="http://schemas.microsoft.com/office/powerpoint/2010/main" val="38281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Reinhard Blutner</a:t>
            </a:r>
            <a:endParaRPr lang="de-DE"/>
          </a:p>
        </p:txBody>
      </p:sp>
      <p:sp>
        <p:nvSpPr>
          <p:cNvPr id="3" name="Foliennummernplatzhalter 2"/>
          <p:cNvSpPr>
            <a:spLocks noGrp="1"/>
          </p:cNvSpPr>
          <p:nvPr>
            <p:ph type="sldNum" sz="quarter" idx="11"/>
          </p:nvPr>
        </p:nvSpPr>
        <p:spPr/>
        <p:txBody>
          <a:bodyPr/>
          <a:lstStyle/>
          <a:p>
            <a:pPr>
              <a:defRPr/>
            </a:pPr>
            <a:fld id="{5301F64D-7B08-43E2-AFAA-763FF3A2EA4C}" type="slidenum">
              <a:rPr lang="en-US" smtClean="0"/>
              <a:pPr>
                <a:defRPr/>
              </a:pPr>
              <a:t>45</a:t>
            </a:fld>
            <a:endParaRPr lang="en-US"/>
          </a:p>
        </p:txBody>
      </p:sp>
      <p:pic>
        <p:nvPicPr>
          <p:cNvPr id="4" name="Grafik 3"/>
          <p:cNvPicPr/>
          <p:nvPr/>
        </p:nvPicPr>
        <p:blipFill>
          <a:blip r:embed="rId2">
            <a:extLst>
              <a:ext uri="{28A0092B-C50C-407E-A947-70E740481C1C}">
                <a14:useLocalDpi xmlns:a14="http://schemas.microsoft.com/office/drawing/2010/main" val="0"/>
              </a:ext>
            </a:extLst>
          </a:blip>
          <a:srcRect/>
          <a:stretch>
            <a:fillRect/>
          </a:stretch>
        </p:blipFill>
        <p:spPr bwMode="auto">
          <a:xfrm>
            <a:off x="536448" y="2791587"/>
            <a:ext cx="5067300" cy="3185160"/>
          </a:xfrm>
          <a:prstGeom prst="rect">
            <a:avLst/>
          </a:prstGeom>
          <a:noFill/>
          <a:ln>
            <a:noFill/>
          </a:ln>
          <a:effectLst>
            <a:glow>
              <a:srgbClr val="FF0000"/>
            </a:glow>
          </a:effectLst>
        </p:spPr>
      </p:pic>
      <p:grpSp>
        <p:nvGrpSpPr>
          <p:cNvPr id="6" name="Group 4"/>
          <p:cNvGrpSpPr>
            <a:grpSpLocks noChangeAspect="1"/>
          </p:cNvGrpSpPr>
          <p:nvPr/>
        </p:nvGrpSpPr>
        <p:grpSpPr bwMode="auto">
          <a:xfrm>
            <a:off x="487689" y="2689625"/>
            <a:ext cx="5121275" cy="3292475"/>
            <a:chOff x="2246" y="1904"/>
            <a:chExt cx="3226" cy="2074"/>
          </a:xfrm>
          <a:solidFill>
            <a:schemeClr val="bg1">
              <a:alpha val="0"/>
            </a:schemeClr>
          </a:solidFill>
        </p:grpSpPr>
        <p:sp>
          <p:nvSpPr>
            <p:cNvPr id="7" name="AutoShape 3"/>
            <p:cNvSpPr>
              <a:spLocks noChangeAspect="1" noChangeArrowheads="1" noTextEdit="1"/>
            </p:cNvSpPr>
            <p:nvPr/>
          </p:nvSpPr>
          <p:spPr bwMode="auto">
            <a:xfrm>
              <a:off x="2280" y="1972"/>
              <a:ext cx="3192" cy="20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280" y="1966"/>
              <a:ext cx="3192" cy="20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2600" y="2311"/>
              <a:ext cx="2805" cy="1104"/>
            </a:xfrm>
            <a:custGeom>
              <a:avLst/>
              <a:gdLst>
                <a:gd name="T0" fmla="*/ 0 w 2805"/>
                <a:gd name="T1" fmla="*/ 276 h 1104"/>
                <a:gd name="T2" fmla="*/ 255 w 2805"/>
                <a:gd name="T3" fmla="*/ 74 h 1104"/>
                <a:gd name="T4" fmla="*/ 510 w 2805"/>
                <a:gd name="T5" fmla="*/ 0 h 1104"/>
                <a:gd name="T6" fmla="*/ 765 w 2805"/>
                <a:gd name="T7" fmla="*/ 74 h 1104"/>
                <a:gd name="T8" fmla="*/ 1020 w 2805"/>
                <a:gd name="T9" fmla="*/ 276 h 1104"/>
                <a:gd name="T10" fmla="*/ 1275 w 2805"/>
                <a:gd name="T11" fmla="*/ 552 h 1104"/>
                <a:gd name="T12" fmla="*/ 1530 w 2805"/>
                <a:gd name="T13" fmla="*/ 828 h 1104"/>
                <a:gd name="T14" fmla="*/ 1785 w 2805"/>
                <a:gd name="T15" fmla="*/ 1030 h 1104"/>
                <a:gd name="T16" fmla="*/ 2040 w 2805"/>
                <a:gd name="T17" fmla="*/ 1104 h 1104"/>
                <a:gd name="T18" fmla="*/ 2295 w 2805"/>
                <a:gd name="T19" fmla="*/ 1030 h 1104"/>
                <a:gd name="T20" fmla="*/ 2550 w 2805"/>
                <a:gd name="T21" fmla="*/ 828 h 1104"/>
                <a:gd name="T22" fmla="*/ 2805 w 2805"/>
                <a:gd name="T23" fmla="*/ 55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5" h="1104">
                  <a:moveTo>
                    <a:pt x="0" y="276"/>
                  </a:moveTo>
                  <a:lnTo>
                    <a:pt x="255" y="74"/>
                  </a:lnTo>
                  <a:lnTo>
                    <a:pt x="510" y="0"/>
                  </a:lnTo>
                  <a:lnTo>
                    <a:pt x="765" y="74"/>
                  </a:lnTo>
                  <a:lnTo>
                    <a:pt x="1020" y="276"/>
                  </a:lnTo>
                  <a:lnTo>
                    <a:pt x="1275" y="552"/>
                  </a:lnTo>
                  <a:lnTo>
                    <a:pt x="1530" y="828"/>
                  </a:lnTo>
                  <a:lnTo>
                    <a:pt x="1785" y="1030"/>
                  </a:lnTo>
                  <a:lnTo>
                    <a:pt x="2040" y="1104"/>
                  </a:lnTo>
                  <a:lnTo>
                    <a:pt x="2295" y="1030"/>
                  </a:lnTo>
                  <a:lnTo>
                    <a:pt x="2550" y="828"/>
                  </a:lnTo>
                  <a:lnTo>
                    <a:pt x="2805" y="552"/>
                  </a:lnTo>
                </a:path>
              </a:pathLst>
            </a:custGeom>
            <a:grpFill/>
            <a:ln w="30163" cap="sq">
              <a:solidFill>
                <a:srgbClr val="000099"/>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9"/>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30"/>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2"/>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3"/>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4"/>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5"/>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6"/>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7"/>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9"/>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40"/>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1"/>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42"/>
            <p:cNvSpPr>
              <a:spLocks noChangeArrowheads="1"/>
            </p:cNvSpPr>
            <p:nvPr/>
          </p:nvSpPr>
          <p:spPr bwMode="auto">
            <a:xfrm>
              <a:off x="2246" y="1904"/>
              <a:ext cx="6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998C3D"/>
                  </a:solidFill>
                  <a:effectLst/>
                  <a:latin typeface="Mathematica3" panose="00000400000000000000" pitchFamily="2" charset="2"/>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6" name="Line 43"/>
            <p:cNvSpPr>
              <a:spLocks noChangeShapeType="1"/>
            </p:cNvSpPr>
            <p:nvPr/>
          </p:nvSpPr>
          <p:spPr bwMode="auto">
            <a:xfrm flipV="1">
              <a:off x="2345" y="3889"/>
              <a:ext cx="0" cy="9"/>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Rectangle 44"/>
            <p:cNvSpPr>
              <a:spLocks noChangeArrowheads="1"/>
            </p:cNvSpPr>
            <p:nvPr/>
          </p:nvSpPr>
          <p:spPr bwMode="auto">
            <a:xfrm>
              <a:off x="2246" y="1904"/>
              <a:ext cx="44"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8" name="Line 45"/>
            <p:cNvSpPr>
              <a:spLocks noChangeShapeType="1"/>
            </p:cNvSpPr>
            <p:nvPr/>
          </p:nvSpPr>
          <p:spPr bwMode="auto">
            <a:xfrm flipV="1">
              <a:off x="2473"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Line 46"/>
            <p:cNvSpPr>
              <a:spLocks noChangeShapeType="1"/>
            </p:cNvSpPr>
            <p:nvPr/>
          </p:nvSpPr>
          <p:spPr bwMode="auto">
            <a:xfrm flipV="1">
              <a:off x="2600"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 name="Line 47"/>
            <p:cNvSpPr>
              <a:spLocks noChangeShapeType="1"/>
            </p:cNvSpPr>
            <p:nvPr/>
          </p:nvSpPr>
          <p:spPr bwMode="auto">
            <a:xfrm flipV="1">
              <a:off x="2728"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 name="Line 48"/>
            <p:cNvSpPr>
              <a:spLocks noChangeShapeType="1"/>
            </p:cNvSpPr>
            <p:nvPr/>
          </p:nvSpPr>
          <p:spPr bwMode="auto">
            <a:xfrm flipV="1">
              <a:off x="2855" y="3889"/>
              <a:ext cx="0" cy="9"/>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 name="Rectangle 49"/>
            <p:cNvSpPr>
              <a:spLocks noChangeArrowheads="1"/>
            </p:cNvSpPr>
            <p:nvPr/>
          </p:nvSpPr>
          <p:spPr bwMode="auto">
            <a:xfrm>
              <a:off x="2246" y="1904"/>
              <a:ext cx="44"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3" name="Line 50"/>
            <p:cNvSpPr>
              <a:spLocks noChangeShapeType="1"/>
            </p:cNvSpPr>
            <p:nvPr/>
          </p:nvSpPr>
          <p:spPr bwMode="auto">
            <a:xfrm flipV="1">
              <a:off x="2983"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 name="Line 51"/>
            <p:cNvSpPr>
              <a:spLocks noChangeShapeType="1"/>
            </p:cNvSpPr>
            <p:nvPr/>
          </p:nvSpPr>
          <p:spPr bwMode="auto">
            <a:xfrm flipV="1">
              <a:off x="3110"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Line 52"/>
            <p:cNvSpPr>
              <a:spLocks noChangeShapeType="1"/>
            </p:cNvSpPr>
            <p:nvPr/>
          </p:nvSpPr>
          <p:spPr bwMode="auto">
            <a:xfrm flipV="1">
              <a:off x="3238"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Line 53"/>
            <p:cNvSpPr>
              <a:spLocks noChangeShapeType="1"/>
            </p:cNvSpPr>
            <p:nvPr/>
          </p:nvSpPr>
          <p:spPr bwMode="auto">
            <a:xfrm flipV="1">
              <a:off x="3365" y="3889"/>
              <a:ext cx="0" cy="9"/>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 name="Rectangle 54"/>
            <p:cNvSpPr>
              <a:spLocks noChangeArrowheads="1"/>
            </p:cNvSpPr>
            <p:nvPr/>
          </p:nvSpPr>
          <p:spPr bwMode="auto">
            <a:xfrm>
              <a:off x="2246" y="1904"/>
              <a:ext cx="44"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8" name="Line 55"/>
            <p:cNvSpPr>
              <a:spLocks noChangeShapeType="1"/>
            </p:cNvSpPr>
            <p:nvPr/>
          </p:nvSpPr>
          <p:spPr bwMode="auto">
            <a:xfrm flipV="1">
              <a:off x="3493"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Line 56"/>
            <p:cNvSpPr>
              <a:spLocks noChangeShapeType="1"/>
            </p:cNvSpPr>
            <p:nvPr/>
          </p:nvSpPr>
          <p:spPr bwMode="auto">
            <a:xfrm flipV="1">
              <a:off x="3620"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 name="Line 57"/>
            <p:cNvSpPr>
              <a:spLocks noChangeShapeType="1"/>
            </p:cNvSpPr>
            <p:nvPr/>
          </p:nvSpPr>
          <p:spPr bwMode="auto">
            <a:xfrm flipV="1">
              <a:off x="3748"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 name="Line 58"/>
            <p:cNvSpPr>
              <a:spLocks noChangeShapeType="1"/>
            </p:cNvSpPr>
            <p:nvPr/>
          </p:nvSpPr>
          <p:spPr bwMode="auto">
            <a:xfrm flipV="1">
              <a:off x="3875" y="3889"/>
              <a:ext cx="0" cy="9"/>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 name="Rectangle 59"/>
            <p:cNvSpPr>
              <a:spLocks noChangeArrowheads="1"/>
            </p:cNvSpPr>
            <p:nvPr/>
          </p:nvSpPr>
          <p:spPr bwMode="auto">
            <a:xfrm>
              <a:off x="2246" y="1904"/>
              <a:ext cx="44"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6</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3" name="Line 60"/>
            <p:cNvSpPr>
              <a:spLocks noChangeShapeType="1"/>
            </p:cNvSpPr>
            <p:nvPr/>
          </p:nvSpPr>
          <p:spPr bwMode="auto">
            <a:xfrm flipV="1">
              <a:off x="4002"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 name="Line 61"/>
            <p:cNvSpPr>
              <a:spLocks noChangeShapeType="1"/>
            </p:cNvSpPr>
            <p:nvPr/>
          </p:nvSpPr>
          <p:spPr bwMode="auto">
            <a:xfrm flipV="1">
              <a:off x="4130"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 name="Line 62"/>
            <p:cNvSpPr>
              <a:spLocks noChangeShapeType="1"/>
            </p:cNvSpPr>
            <p:nvPr/>
          </p:nvSpPr>
          <p:spPr bwMode="auto">
            <a:xfrm flipV="1">
              <a:off x="4257"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 name="Line 63"/>
            <p:cNvSpPr>
              <a:spLocks noChangeShapeType="1"/>
            </p:cNvSpPr>
            <p:nvPr/>
          </p:nvSpPr>
          <p:spPr bwMode="auto">
            <a:xfrm flipV="1">
              <a:off x="4385" y="3889"/>
              <a:ext cx="0" cy="9"/>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 name="Rectangle 64"/>
            <p:cNvSpPr>
              <a:spLocks noChangeArrowheads="1"/>
            </p:cNvSpPr>
            <p:nvPr/>
          </p:nvSpPr>
          <p:spPr bwMode="auto">
            <a:xfrm>
              <a:off x="2246" y="1904"/>
              <a:ext cx="44"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8</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Line 65"/>
            <p:cNvSpPr>
              <a:spLocks noChangeShapeType="1"/>
            </p:cNvSpPr>
            <p:nvPr/>
          </p:nvSpPr>
          <p:spPr bwMode="auto">
            <a:xfrm flipV="1">
              <a:off x="4512"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 name="Line 66"/>
            <p:cNvSpPr>
              <a:spLocks noChangeShapeType="1"/>
            </p:cNvSpPr>
            <p:nvPr/>
          </p:nvSpPr>
          <p:spPr bwMode="auto">
            <a:xfrm flipV="1">
              <a:off x="4640"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 name="Line 67"/>
            <p:cNvSpPr>
              <a:spLocks noChangeShapeType="1"/>
            </p:cNvSpPr>
            <p:nvPr/>
          </p:nvSpPr>
          <p:spPr bwMode="auto">
            <a:xfrm flipV="1">
              <a:off x="4767"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 name="Line 68"/>
            <p:cNvSpPr>
              <a:spLocks noChangeShapeType="1"/>
            </p:cNvSpPr>
            <p:nvPr/>
          </p:nvSpPr>
          <p:spPr bwMode="auto">
            <a:xfrm flipV="1">
              <a:off x="4895" y="3889"/>
              <a:ext cx="0" cy="9"/>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 name="Rectangle 69"/>
            <p:cNvSpPr>
              <a:spLocks noChangeArrowheads="1"/>
            </p:cNvSpPr>
            <p:nvPr/>
          </p:nvSpPr>
          <p:spPr bwMode="auto">
            <a:xfrm>
              <a:off x="2246" y="1904"/>
              <a:ext cx="68"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10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0"/>
            <p:cNvSpPr>
              <a:spLocks noChangeShapeType="1"/>
            </p:cNvSpPr>
            <p:nvPr/>
          </p:nvSpPr>
          <p:spPr bwMode="auto">
            <a:xfrm flipV="1">
              <a:off x="5022"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 name="Line 71"/>
            <p:cNvSpPr>
              <a:spLocks noChangeShapeType="1"/>
            </p:cNvSpPr>
            <p:nvPr/>
          </p:nvSpPr>
          <p:spPr bwMode="auto">
            <a:xfrm flipV="1">
              <a:off x="5150"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 name="Line 72"/>
            <p:cNvSpPr>
              <a:spLocks noChangeShapeType="1"/>
            </p:cNvSpPr>
            <p:nvPr/>
          </p:nvSpPr>
          <p:spPr bwMode="auto">
            <a:xfrm flipV="1">
              <a:off x="5277" y="3893"/>
              <a:ext cx="0" cy="5"/>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 name="Line 73"/>
            <p:cNvSpPr>
              <a:spLocks noChangeShapeType="1"/>
            </p:cNvSpPr>
            <p:nvPr/>
          </p:nvSpPr>
          <p:spPr bwMode="auto">
            <a:xfrm flipV="1">
              <a:off x="5405" y="3889"/>
              <a:ext cx="0" cy="9"/>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 name="Rectangle 74"/>
            <p:cNvSpPr>
              <a:spLocks noChangeArrowheads="1"/>
            </p:cNvSpPr>
            <p:nvPr/>
          </p:nvSpPr>
          <p:spPr bwMode="auto">
            <a:xfrm>
              <a:off x="2246" y="1904"/>
              <a:ext cx="68"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12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8" name="Line 75"/>
            <p:cNvSpPr>
              <a:spLocks noChangeShapeType="1"/>
            </p:cNvSpPr>
            <p:nvPr/>
          </p:nvSpPr>
          <p:spPr bwMode="auto">
            <a:xfrm>
              <a:off x="2284" y="3898"/>
              <a:ext cx="3182"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 name="Line 76"/>
            <p:cNvSpPr>
              <a:spLocks noChangeShapeType="1"/>
            </p:cNvSpPr>
            <p:nvPr/>
          </p:nvSpPr>
          <p:spPr bwMode="auto">
            <a:xfrm>
              <a:off x="2524" y="3898"/>
              <a:ext cx="10"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 name="Line 77"/>
            <p:cNvSpPr>
              <a:spLocks noChangeShapeType="1"/>
            </p:cNvSpPr>
            <p:nvPr/>
          </p:nvSpPr>
          <p:spPr bwMode="auto">
            <a:xfrm>
              <a:off x="2524" y="3795"/>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 name="Line 78"/>
            <p:cNvSpPr>
              <a:spLocks noChangeShapeType="1"/>
            </p:cNvSpPr>
            <p:nvPr/>
          </p:nvSpPr>
          <p:spPr bwMode="auto">
            <a:xfrm>
              <a:off x="2524" y="3691"/>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 name="Line 79"/>
            <p:cNvSpPr>
              <a:spLocks noChangeShapeType="1"/>
            </p:cNvSpPr>
            <p:nvPr/>
          </p:nvSpPr>
          <p:spPr bwMode="auto">
            <a:xfrm>
              <a:off x="2524" y="3588"/>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 name="Line 80"/>
            <p:cNvSpPr>
              <a:spLocks noChangeShapeType="1"/>
            </p:cNvSpPr>
            <p:nvPr/>
          </p:nvSpPr>
          <p:spPr bwMode="auto">
            <a:xfrm>
              <a:off x="2524" y="3484"/>
              <a:ext cx="10"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4" name="Rectangle 81"/>
            <p:cNvSpPr>
              <a:spLocks noChangeArrowheads="1"/>
            </p:cNvSpPr>
            <p:nvPr/>
          </p:nvSpPr>
          <p:spPr bwMode="auto">
            <a:xfrm>
              <a:off x="2246" y="1904"/>
              <a:ext cx="80"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5" name="Line 82"/>
            <p:cNvSpPr>
              <a:spLocks noChangeShapeType="1"/>
            </p:cNvSpPr>
            <p:nvPr/>
          </p:nvSpPr>
          <p:spPr bwMode="auto">
            <a:xfrm>
              <a:off x="2524" y="3381"/>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 name="Line 83"/>
            <p:cNvSpPr>
              <a:spLocks noChangeShapeType="1"/>
            </p:cNvSpPr>
            <p:nvPr/>
          </p:nvSpPr>
          <p:spPr bwMode="auto">
            <a:xfrm>
              <a:off x="2524" y="3277"/>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 name="Line 84"/>
            <p:cNvSpPr>
              <a:spLocks noChangeShapeType="1"/>
            </p:cNvSpPr>
            <p:nvPr/>
          </p:nvSpPr>
          <p:spPr bwMode="auto">
            <a:xfrm>
              <a:off x="2524" y="3174"/>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 name="Line 85"/>
            <p:cNvSpPr>
              <a:spLocks noChangeShapeType="1"/>
            </p:cNvSpPr>
            <p:nvPr/>
          </p:nvSpPr>
          <p:spPr bwMode="auto">
            <a:xfrm>
              <a:off x="2524" y="3070"/>
              <a:ext cx="10"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 name="Rectangle 86"/>
            <p:cNvSpPr>
              <a:spLocks noChangeArrowheads="1"/>
            </p:cNvSpPr>
            <p:nvPr/>
          </p:nvSpPr>
          <p:spPr bwMode="auto">
            <a:xfrm>
              <a:off x="2246" y="1904"/>
              <a:ext cx="80"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0" name="Line 87"/>
            <p:cNvSpPr>
              <a:spLocks noChangeShapeType="1"/>
            </p:cNvSpPr>
            <p:nvPr/>
          </p:nvSpPr>
          <p:spPr bwMode="auto">
            <a:xfrm>
              <a:off x="2524" y="2967"/>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 name="Line 88"/>
            <p:cNvSpPr>
              <a:spLocks noChangeShapeType="1"/>
            </p:cNvSpPr>
            <p:nvPr/>
          </p:nvSpPr>
          <p:spPr bwMode="auto">
            <a:xfrm>
              <a:off x="2524" y="2863"/>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2" name="Line 89"/>
            <p:cNvSpPr>
              <a:spLocks noChangeShapeType="1"/>
            </p:cNvSpPr>
            <p:nvPr/>
          </p:nvSpPr>
          <p:spPr bwMode="auto">
            <a:xfrm>
              <a:off x="2524" y="2759"/>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 name="Line 90"/>
            <p:cNvSpPr>
              <a:spLocks noChangeShapeType="1"/>
            </p:cNvSpPr>
            <p:nvPr/>
          </p:nvSpPr>
          <p:spPr bwMode="auto">
            <a:xfrm>
              <a:off x="2524" y="2656"/>
              <a:ext cx="10"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4" name="Rectangle 91"/>
            <p:cNvSpPr>
              <a:spLocks noChangeArrowheads="1"/>
            </p:cNvSpPr>
            <p:nvPr/>
          </p:nvSpPr>
          <p:spPr bwMode="auto">
            <a:xfrm>
              <a:off x="2246" y="1904"/>
              <a:ext cx="80"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anose="02020603050405020304" pitchFamily="18" charset="0"/>
                </a:rPr>
                <a:t>0.6</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5" name="Line 92"/>
            <p:cNvSpPr>
              <a:spLocks noChangeShapeType="1"/>
            </p:cNvSpPr>
            <p:nvPr/>
          </p:nvSpPr>
          <p:spPr bwMode="auto">
            <a:xfrm>
              <a:off x="2524" y="2552"/>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 name="Line 93"/>
            <p:cNvSpPr>
              <a:spLocks noChangeShapeType="1"/>
            </p:cNvSpPr>
            <p:nvPr/>
          </p:nvSpPr>
          <p:spPr bwMode="auto">
            <a:xfrm>
              <a:off x="2524" y="2449"/>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 name="Line 94"/>
            <p:cNvSpPr>
              <a:spLocks noChangeShapeType="1"/>
            </p:cNvSpPr>
            <p:nvPr/>
          </p:nvSpPr>
          <p:spPr bwMode="auto">
            <a:xfrm>
              <a:off x="2524" y="2345"/>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 name="Line 95"/>
            <p:cNvSpPr>
              <a:spLocks noChangeShapeType="1"/>
            </p:cNvSpPr>
            <p:nvPr/>
          </p:nvSpPr>
          <p:spPr bwMode="auto">
            <a:xfrm>
              <a:off x="2524" y="2242"/>
              <a:ext cx="10"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 name="Line 97"/>
            <p:cNvSpPr>
              <a:spLocks noChangeShapeType="1"/>
            </p:cNvSpPr>
            <p:nvPr/>
          </p:nvSpPr>
          <p:spPr bwMode="auto">
            <a:xfrm>
              <a:off x="2524" y="2138"/>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1" name="Line 98"/>
            <p:cNvSpPr>
              <a:spLocks noChangeShapeType="1"/>
            </p:cNvSpPr>
            <p:nvPr/>
          </p:nvSpPr>
          <p:spPr bwMode="auto">
            <a:xfrm>
              <a:off x="2524" y="2035"/>
              <a:ext cx="6" cy="0"/>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2" name="Line 99"/>
            <p:cNvSpPr>
              <a:spLocks noChangeShapeType="1"/>
            </p:cNvSpPr>
            <p:nvPr/>
          </p:nvSpPr>
          <p:spPr bwMode="auto">
            <a:xfrm flipV="1">
              <a:off x="2524" y="1970"/>
              <a:ext cx="0" cy="1966"/>
            </a:xfrm>
            <a:prstGeom prst="line">
              <a:avLst/>
            </a:prstGeom>
            <a:grp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03" name="Rectangle 2"/>
          <p:cNvSpPr txBox="1">
            <a:spLocks noChangeArrowheads="1"/>
          </p:cNvSpPr>
          <p:nvPr/>
        </p:nvSpPr>
        <p:spPr bwMode="auto">
          <a:xfrm>
            <a:off x="639763" y="412750"/>
            <a:ext cx="82534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buNone/>
            </a:pPr>
            <a:r>
              <a:rPr lang="en-US" kern="0" dirty="0" err="1" smtClean="0">
                <a:sym typeface="Symbol" pitchFamily="18" charset="2"/>
              </a:rPr>
              <a:t>Tonica</a:t>
            </a:r>
            <a:r>
              <a:rPr lang="en-US" kern="0" dirty="0" smtClean="0">
                <a:sym typeface="Symbol" pitchFamily="18" charset="2"/>
              </a:rPr>
              <a:t>/Scale</a:t>
            </a:r>
          </a:p>
        </p:txBody>
      </p:sp>
      <p:pic>
        <p:nvPicPr>
          <p:cNvPr id="104" name="Grafik 103"/>
          <p:cNvPicPr/>
          <p:nvPr/>
        </p:nvPicPr>
        <p:blipFill>
          <a:blip r:embed="rId3"/>
          <a:stretch>
            <a:fillRect/>
          </a:stretch>
        </p:blipFill>
        <p:spPr>
          <a:xfrm>
            <a:off x="6688010" y="2916975"/>
            <a:ext cx="666750" cy="723900"/>
          </a:xfrm>
          <a:prstGeom prst="rect">
            <a:avLst/>
          </a:prstGeom>
          <a:effectLst>
            <a:glow rad="787400">
              <a:srgbClr val="CC9900"/>
            </a:glow>
            <a:softEdge rad="0"/>
          </a:effectLst>
        </p:spPr>
      </p:pic>
      <p:graphicFrame>
        <p:nvGraphicFramePr>
          <p:cNvPr id="105" name="Tabelle 104"/>
          <p:cNvGraphicFramePr>
            <a:graphicFrameLocks noGrp="1"/>
          </p:cNvGraphicFramePr>
          <p:nvPr>
            <p:extLst>
              <p:ext uri="{D42A27DB-BD31-4B8C-83A1-F6EECF244321}">
                <p14:modId xmlns:p14="http://schemas.microsoft.com/office/powerpoint/2010/main" val="3230813032"/>
              </p:ext>
            </p:extLst>
          </p:nvPr>
        </p:nvGraphicFramePr>
        <p:xfrm>
          <a:off x="971314" y="6006484"/>
          <a:ext cx="4807696" cy="370840"/>
        </p:xfrm>
        <a:graphic>
          <a:graphicData uri="http://schemas.openxmlformats.org/drawingml/2006/table">
            <a:tbl>
              <a:tblPr firstRow="1" bandRow="1">
                <a:tableStyleId>{5C22544A-7EE6-4342-B048-85BDC9FD1C3A}</a:tableStyleId>
              </a:tblPr>
              <a:tblGrid>
                <a:gridCol w="283040"/>
                <a:gridCol w="413083"/>
                <a:gridCol w="390134"/>
                <a:gridCol w="374834"/>
                <a:gridCol w="413083"/>
                <a:gridCol w="413083"/>
                <a:gridCol w="420733"/>
                <a:gridCol w="443682"/>
                <a:gridCol w="420733"/>
                <a:gridCol w="420733"/>
                <a:gridCol w="359535"/>
                <a:gridCol w="455023"/>
              </a:tblGrid>
              <a:tr h="370840">
                <a:tc>
                  <a:txBody>
                    <a:bodyPr/>
                    <a:lstStyle/>
                    <a:p>
                      <a:pPr algn="ctr"/>
                      <a:r>
                        <a:rPr lang="en-US" b="0" dirty="0" smtClean="0">
                          <a:solidFill>
                            <a:schemeClr val="tx1"/>
                          </a:solidFill>
                        </a:rPr>
                        <a:t>C</a:t>
                      </a:r>
                      <a:endParaRPr lang="en-US" b="0" dirty="0">
                        <a:solidFill>
                          <a:schemeClr val="tx1"/>
                        </a:solidFill>
                      </a:endParaRPr>
                    </a:p>
                  </a:txBody>
                  <a:tcPr marL="0" marR="0" marT="0" marB="0"/>
                </a:tc>
                <a:tc>
                  <a:txBody>
                    <a:bodyPr/>
                    <a:lstStyle/>
                    <a:p>
                      <a:pPr algn="ctr"/>
                      <a:r>
                        <a:rPr lang="en-US" b="0" dirty="0" smtClean="0">
                          <a:solidFill>
                            <a:schemeClr val="tx1"/>
                          </a:solidFill>
                        </a:rPr>
                        <a:t>G</a:t>
                      </a:r>
                      <a:endParaRPr lang="en-US" b="0" dirty="0">
                        <a:solidFill>
                          <a:schemeClr val="tx1"/>
                        </a:solidFill>
                      </a:endParaRPr>
                    </a:p>
                  </a:txBody>
                  <a:tcPr marL="0" marR="0" marT="0" marB="0"/>
                </a:tc>
                <a:tc>
                  <a:txBody>
                    <a:bodyPr/>
                    <a:lstStyle/>
                    <a:p>
                      <a:pPr algn="ctr"/>
                      <a:r>
                        <a:rPr lang="en-US" b="0" dirty="0" smtClean="0">
                          <a:solidFill>
                            <a:schemeClr val="tx1"/>
                          </a:solidFill>
                        </a:rPr>
                        <a:t>D</a:t>
                      </a:r>
                      <a:endParaRPr lang="en-US" b="0" dirty="0">
                        <a:solidFill>
                          <a:schemeClr val="tx1"/>
                        </a:solidFill>
                      </a:endParaRPr>
                    </a:p>
                  </a:txBody>
                  <a:tcPr marL="0" marR="0" marT="0" marB="0"/>
                </a:tc>
                <a:tc>
                  <a:txBody>
                    <a:bodyPr/>
                    <a:lstStyle/>
                    <a:p>
                      <a:pPr algn="ctr"/>
                      <a:r>
                        <a:rPr lang="en-US" b="0" dirty="0" smtClean="0">
                          <a:solidFill>
                            <a:schemeClr val="tx1"/>
                          </a:solidFill>
                        </a:rPr>
                        <a:t>A</a:t>
                      </a:r>
                      <a:endParaRPr lang="en-US" b="0" dirty="0">
                        <a:solidFill>
                          <a:schemeClr val="tx1"/>
                        </a:solidFill>
                      </a:endParaRPr>
                    </a:p>
                  </a:txBody>
                  <a:tcPr marL="0" marR="0" marT="0" marB="0"/>
                </a:tc>
                <a:tc>
                  <a:txBody>
                    <a:bodyPr/>
                    <a:lstStyle/>
                    <a:p>
                      <a:pPr algn="ctr"/>
                      <a:r>
                        <a:rPr lang="en-US" b="0" dirty="0" smtClean="0">
                          <a:solidFill>
                            <a:schemeClr val="tx1"/>
                          </a:solidFill>
                        </a:rPr>
                        <a:t>E</a:t>
                      </a:r>
                      <a:endParaRPr lang="en-US" b="0" dirty="0">
                        <a:solidFill>
                          <a:schemeClr val="tx1"/>
                        </a:solidFill>
                      </a:endParaRPr>
                    </a:p>
                  </a:txBody>
                  <a:tcPr marL="0" marR="0" marT="0" marB="0"/>
                </a:tc>
                <a:tc>
                  <a:txBody>
                    <a:bodyPr/>
                    <a:lstStyle/>
                    <a:p>
                      <a:pPr algn="ctr"/>
                      <a:r>
                        <a:rPr lang="en-US" b="0" dirty="0" smtClean="0">
                          <a:solidFill>
                            <a:schemeClr val="tx1"/>
                          </a:solidFill>
                        </a:rPr>
                        <a:t>B</a:t>
                      </a:r>
                      <a:endParaRPr lang="en-US" b="0" dirty="0">
                        <a:solidFill>
                          <a:schemeClr val="tx1"/>
                        </a:solidFill>
                      </a:endParaRPr>
                    </a:p>
                  </a:txBody>
                  <a:tcPr marL="0" marR="0" marT="0" marB="0"/>
                </a:tc>
                <a:tc>
                  <a:txBody>
                    <a:bodyPr/>
                    <a:lstStyle/>
                    <a:p>
                      <a:pPr algn="ctr"/>
                      <a:r>
                        <a:rPr lang="en-US" b="0" dirty="0" smtClean="0">
                          <a:solidFill>
                            <a:schemeClr val="tx1"/>
                          </a:solidFill>
                        </a:rPr>
                        <a:t>F</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C</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A</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E</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B</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F</a:t>
                      </a:r>
                      <a:endParaRPr lang="en-US" b="0" dirty="0">
                        <a:solidFill>
                          <a:schemeClr val="tx1"/>
                        </a:solidFill>
                      </a:endParaRPr>
                    </a:p>
                  </a:txBody>
                  <a:tcPr marL="0" marR="0" marT="0" marB="0"/>
                </a:tc>
              </a:tr>
            </a:tbl>
          </a:graphicData>
        </a:graphic>
      </p:graphicFrame>
      <p:pic>
        <p:nvPicPr>
          <p:cNvPr id="106" name="Grafik 105"/>
          <p:cNvPicPr/>
          <p:nvPr/>
        </p:nvPicPr>
        <p:blipFill>
          <a:blip r:embed="rId4"/>
          <a:stretch>
            <a:fillRect/>
          </a:stretch>
        </p:blipFill>
        <p:spPr>
          <a:xfrm>
            <a:off x="6429247" y="4700956"/>
            <a:ext cx="2314575" cy="647700"/>
          </a:xfrm>
          <a:prstGeom prst="rect">
            <a:avLst/>
          </a:prstGeom>
          <a:effectLst>
            <a:glow rad="812800">
              <a:schemeClr val="accent2">
                <a:lumMod val="75000"/>
                <a:alpha val="78000"/>
              </a:schemeClr>
            </a:glow>
          </a:effectLst>
        </p:spPr>
      </p:pic>
    </p:spTree>
    <p:extLst>
      <p:ext uri="{BB962C8B-B14F-4D97-AF65-F5344CB8AC3E}">
        <p14:creationId xmlns:p14="http://schemas.microsoft.com/office/powerpoint/2010/main" val="133246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Reinhard Blutner</a:t>
            </a:r>
            <a:endParaRPr lang="de-DE"/>
          </a:p>
        </p:txBody>
      </p:sp>
      <p:sp>
        <p:nvSpPr>
          <p:cNvPr id="3" name="Foliennummernplatzhalter 2"/>
          <p:cNvSpPr>
            <a:spLocks noGrp="1"/>
          </p:cNvSpPr>
          <p:nvPr>
            <p:ph type="sldNum" sz="quarter" idx="11"/>
          </p:nvPr>
        </p:nvSpPr>
        <p:spPr>
          <a:xfrm>
            <a:off x="6553200" y="6286500"/>
            <a:ext cx="2133600" cy="476250"/>
          </a:xfrm>
        </p:spPr>
        <p:txBody>
          <a:bodyPr/>
          <a:lstStyle/>
          <a:p>
            <a:pPr>
              <a:defRPr/>
            </a:pPr>
            <a:fld id="{5301F64D-7B08-43E2-AFAA-763FF3A2EA4C}" type="slidenum">
              <a:rPr lang="en-US" smtClean="0"/>
              <a:pPr>
                <a:defRPr/>
              </a:pPr>
              <a:t>46</a:t>
            </a:fld>
            <a:endParaRPr lang="en-US"/>
          </a:p>
        </p:txBody>
      </p:sp>
      <p:sp>
        <p:nvSpPr>
          <p:cNvPr id="103" name="Rectangle 2"/>
          <p:cNvSpPr txBox="1">
            <a:spLocks noChangeArrowheads="1"/>
          </p:cNvSpPr>
          <p:nvPr/>
        </p:nvSpPr>
        <p:spPr bwMode="auto">
          <a:xfrm>
            <a:off x="-317944" y="412750"/>
            <a:ext cx="9681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buNone/>
            </a:pPr>
            <a:r>
              <a:rPr lang="en-US" sz="4000" kern="0" dirty="0" smtClean="0">
                <a:sym typeface="Symbol" pitchFamily="18" charset="2"/>
              </a:rPr>
              <a:t>Complementary Pitches</a:t>
            </a:r>
          </a:p>
        </p:txBody>
      </p:sp>
      <p:graphicFrame>
        <p:nvGraphicFramePr>
          <p:cNvPr id="105" name="Tabelle 104"/>
          <p:cNvGraphicFramePr>
            <a:graphicFrameLocks noGrp="1"/>
          </p:cNvGraphicFramePr>
          <p:nvPr>
            <p:extLst>
              <p:ext uri="{D42A27DB-BD31-4B8C-83A1-F6EECF244321}">
                <p14:modId xmlns:p14="http://schemas.microsoft.com/office/powerpoint/2010/main" val="1574582938"/>
              </p:ext>
            </p:extLst>
          </p:nvPr>
        </p:nvGraphicFramePr>
        <p:xfrm>
          <a:off x="971314" y="6006484"/>
          <a:ext cx="4807696" cy="370840"/>
        </p:xfrm>
        <a:graphic>
          <a:graphicData uri="http://schemas.openxmlformats.org/drawingml/2006/table">
            <a:tbl>
              <a:tblPr firstRow="1" bandRow="1">
                <a:tableStyleId>{5C22544A-7EE6-4342-B048-85BDC9FD1C3A}</a:tableStyleId>
              </a:tblPr>
              <a:tblGrid>
                <a:gridCol w="283040"/>
                <a:gridCol w="413083"/>
                <a:gridCol w="390134"/>
                <a:gridCol w="374834"/>
                <a:gridCol w="413083"/>
                <a:gridCol w="413083"/>
                <a:gridCol w="420733"/>
                <a:gridCol w="443682"/>
                <a:gridCol w="420733"/>
                <a:gridCol w="420733"/>
                <a:gridCol w="359535"/>
                <a:gridCol w="455023"/>
              </a:tblGrid>
              <a:tr h="370840">
                <a:tc>
                  <a:txBody>
                    <a:bodyPr/>
                    <a:lstStyle/>
                    <a:p>
                      <a:pPr algn="ctr"/>
                      <a:r>
                        <a:rPr lang="en-US" b="0" dirty="0" smtClean="0">
                          <a:solidFill>
                            <a:schemeClr val="tx1"/>
                          </a:solidFill>
                        </a:rPr>
                        <a:t>C</a:t>
                      </a:r>
                      <a:endParaRPr lang="en-US" b="0" dirty="0">
                        <a:solidFill>
                          <a:schemeClr val="tx1"/>
                        </a:solidFill>
                      </a:endParaRPr>
                    </a:p>
                  </a:txBody>
                  <a:tcPr marL="0" marR="0" marT="0" marB="0"/>
                </a:tc>
                <a:tc>
                  <a:txBody>
                    <a:bodyPr/>
                    <a:lstStyle/>
                    <a:p>
                      <a:pPr algn="ctr"/>
                      <a:r>
                        <a:rPr lang="en-US" b="0" dirty="0" smtClean="0">
                          <a:solidFill>
                            <a:schemeClr val="tx1"/>
                          </a:solidFill>
                        </a:rPr>
                        <a:t>G</a:t>
                      </a:r>
                      <a:endParaRPr lang="en-US" b="0" dirty="0">
                        <a:solidFill>
                          <a:schemeClr val="tx1"/>
                        </a:solidFill>
                      </a:endParaRPr>
                    </a:p>
                  </a:txBody>
                  <a:tcPr marL="0" marR="0" marT="0" marB="0"/>
                </a:tc>
                <a:tc>
                  <a:txBody>
                    <a:bodyPr/>
                    <a:lstStyle/>
                    <a:p>
                      <a:pPr algn="ctr"/>
                      <a:r>
                        <a:rPr lang="en-US" b="0" dirty="0" smtClean="0">
                          <a:solidFill>
                            <a:schemeClr val="tx1"/>
                          </a:solidFill>
                        </a:rPr>
                        <a:t>D</a:t>
                      </a:r>
                      <a:endParaRPr lang="en-US" b="0" dirty="0">
                        <a:solidFill>
                          <a:schemeClr val="tx1"/>
                        </a:solidFill>
                      </a:endParaRPr>
                    </a:p>
                  </a:txBody>
                  <a:tcPr marL="0" marR="0" marT="0" marB="0"/>
                </a:tc>
                <a:tc>
                  <a:txBody>
                    <a:bodyPr/>
                    <a:lstStyle/>
                    <a:p>
                      <a:pPr algn="ctr"/>
                      <a:r>
                        <a:rPr lang="en-US" b="0" dirty="0" smtClean="0">
                          <a:solidFill>
                            <a:schemeClr val="tx1"/>
                          </a:solidFill>
                        </a:rPr>
                        <a:t>A</a:t>
                      </a:r>
                      <a:endParaRPr lang="en-US" b="0" dirty="0">
                        <a:solidFill>
                          <a:schemeClr val="tx1"/>
                        </a:solidFill>
                      </a:endParaRPr>
                    </a:p>
                  </a:txBody>
                  <a:tcPr marL="0" marR="0" marT="0" marB="0"/>
                </a:tc>
                <a:tc>
                  <a:txBody>
                    <a:bodyPr/>
                    <a:lstStyle/>
                    <a:p>
                      <a:pPr algn="ctr"/>
                      <a:r>
                        <a:rPr lang="en-US" b="0" dirty="0" smtClean="0">
                          <a:solidFill>
                            <a:schemeClr val="tx1"/>
                          </a:solidFill>
                        </a:rPr>
                        <a:t>E</a:t>
                      </a:r>
                      <a:endParaRPr lang="en-US" b="0" dirty="0">
                        <a:solidFill>
                          <a:schemeClr val="tx1"/>
                        </a:solidFill>
                      </a:endParaRPr>
                    </a:p>
                  </a:txBody>
                  <a:tcPr marL="0" marR="0" marT="0" marB="0"/>
                </a:tc>
                <a:tc>
                  <a:txBody>
                    <a:bodyPr/>
                    <a:lstStyle/>
                    <a:p>
                      <a:pPr algn="ctr"/>
                      <a:r>
                        <a:rPr lang="en-US" b="0" dirty="0" smtClean="0">
                          <a:solidFill>
                            <a:schemeClr val="tx1"/>
                          </a:solidFill>
                        </a:rPr>
                        <a:t>B</a:t>
                      </a:r>
                      <a:endParaRPr lang="en-US" b="0" dirty="0">
                        <a:solidFill>
                          <a:schemeClr val="tx1"/>
                        </a:solidFill>
                      </a:endParaRPr>
                    </a:p>
                  </a:txBody>
                  <a:tcPr marL="0" marR="0" marT="0" marB="0"/>
                </a:tc>
                <a:tc>
                  <a:txBody>
                    <a:bodyPr/>
                    <a:lstStyle/>
                    <a:p>
                      <a:pPr algn="ctr"/>
                      <a:r>
                        <a:rPr lang="en-US" b="0" dirty="0" smtClean="0">
                          <a:solidFill>
                            <a:schemeClr val="tx1"/>
                          </a:solidFill>
                        </a:rPr>
                        <a:t>F</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C</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A</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E</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B</a:t>
                      </a:r>
                      <a:r>
                        <a:rPr lang="en-US" b="0" dirty="0" smtClean="0">
                          <a:solidFill>
                            <a:schemeClr val="tx1"/>
                          </a:solidFill>
                          <a:latin typeface="Lucida Sans Unicode" panose="020B0602030504020204" pitchFamily="34" charset="0"/>
                          <a:cs typeface="Lucida Sans Unicode" panose="020B0602030504020204" pitchFamily="34" charset="0"/>
                        </a:rPr>
                        <a:t>♭</a:t>
                      </a:r>
                      <a:endParaRPr lang="en-US" b="0" dirty="0">
                        <a:solidFill>
                          <a:schemeClr val="tx1"/>
                        </a:solidFill>
                      </a:endParaRPr>
                    </a:p>
                  </a:txBody>
                  <a:tcPr marL="0" marR="0" marT="0" marB="0"/>
                </a:tc>
                <a:tc>
                  <a:txBody>
                    <a:bodyPr/>
                    <a:lstStyle/>
                    <a:p>
                      <a:pPr algn="ctr"/>
                      <a:r>
                        <a:rPr lang="en-US" b="0" dirty="0" smtClean="0">
                          <a:solidFill>
                            <a:schemeClr val="tx1"/>
                          </a:solidFill>
                        </a:rPr>
                        <a:t>F</a:t>
                      </a:r>
                      <a:endParaRPr lang="en-US" b="0" dirty="0">
                        <a:solidFill>
                          <a:schemeClr val="tx1"/>
                        </a:solidFill>
                      </a:endParaRPr>
                    </a:p>
                  </a:txBody>
                  <a:tcPr marL="0" marR="0" marT="0" marB="0"/>
                </a:tc>
              </a:tr>
            </a:tbl>
          </a:graphicData>
        </a:graphic>
      </p:graphicFrame>
      <p:pic>
        <p:nvPicPr>
          <p:cNvPr id="99" name="Grafik 98"/>
          <p:cNvPicPr/>
          <p:nvPr/>
        </p:nvPicPr>
        <p:blipFill>
          <a:blip r:embed="rId2">
            <a:extLst>
              <a:ext uri="{28A0092B-C50C-407E-A947-70E740481C1C}">
                <a14:useLocalDpi xmlns:a14="http://schemas.microsoft.com/office/drawing/2010/main" val="0"/>
              </a:ext>
            </a:extLst>
          </a:blip>
          <a:srcRect/>
          <a:stretch>
            <a:fillRect/>
          </a:stretch>
        </p:blipFill>
        <p:spPr bwMode="auto">
          <a:xfrm>
            <a:off x="542227" y="2750820"/>
            <a:ext cx="5067300" cy="3185160"/>
          </a:xfrm>
          <a:prstGeom prst="rect">
            <a:avLst/>
          </a:prstGeom>
          <a:noFill/>
          <a:ln>
            <a:noFill/>
          </a:ln>
        </p:spPr>
      </p:pic>
      <p:pic>
        <p:nvPicPr>
          <p:cNvPr id="5" name="Grafik 4"/>
          <p:cNvPicPr>
            <a:picLocks noChangeAspect="1"/>
          </p:cNvPicPr>
          <p:nvPr/>
        </p:nvPicPr>
        <p:blipFill>
          <a:blip r:embed="rId3"/>
          <a:stretch>
            <a:fillRect/>
          </a:stretch>
        </p:blipFill>
        <p:spPr>
          <a:xfrm>
            <a:off x="3454400" y="2596356"/>
            <a:ext cx="5438775" cy="762000"/>
          </a:xfrm>
          <a:prstGeom prst="rect">
            <a:avLst/>
          </a:prstGeom>
          <a:effectLst>
            <a:glow rad="431800">
              <a:srgbClr val="CC9900"/>
            </a:glow>
            <a:outerShdw sx="1000" sy="1000" algn="ctr" rotWithShape="0">
              <a:srgbClr val="000000"/>
            </a:outerShdw>
          </a:effectLst>
        </p:spPr>
      </p:pic>
      <p:pic>
        <p:nvPicPr>
          <p:cNvPr id="10" name="Grafik 9"/>
          <p:cNvPicPr>
            <a:picLocks noChangeAspect="1"/>
          </p:cNvPicPr>
          <p:nvPr/>
        </p:nvPicPr>
        <p:blipFill>
          <a:blip r:embed="rId4"/>
          <a:stretch>
            <a:fillRect/>
          </a:stretch>
        </p:blipFill>
        <p:spPr>
          <a:xfrm>
            <a:off x="7829550" y="3831203"/>
            <a:ext cx="857251" cy="752475"/>
          </a:xfrm>
          <a:prstGeom prst="rect">
            <a:avLst/>
          </a:prstGeom>
          <a:effectLst>
            <a:glow rad="431800">
              <a:srgbClr val="CC9900"/>
            </a:glow>
          </a:effectLst>
        </p:spPr>
      </p:pic>
      <p:pic>
        <p:nvPicPr>
          <p:cNvPr id="11" name="Grafik 10"/>
          <p:cNvPicPr>
            <a:picLocks noChangeAspect="1"/>
          </p:cNvPicPr>
          <p:nvPr/>
        </p:nvPicPr>
        <p:blipFill>
          <a:blip r:embed="rId5"/>
          <a:stretch>
            <a:fillRect/>
          </a:stretch>
        </p:blipFill>
        <p:spPr>
          <a:xfrm>
            <a:off x="7829550" y="5095478"/>
            <a:ext cx="866775" cy="714375"/>
          </a:xfrm>
          <a:prstGeom prst="rect">
            <a:avLst/>
          </a:prstGeom>
          <a:effectLst>
            <a:glow rad="431800">
              <a:srgbClr val="CC9900"/>
            </a:glow>
          </a:effectLst>
        </p:spPr>
      </p:pic>
    </p:spTree>
    <p:extLst>
      <p:ext uri="{BB962C8B-B14F-4D97-AF65-F5344CB8AC3E}">
        <p14:creationId xmlns:p14="http://schemas.microsoft.com/office/powerpoint/2010/main" val="16431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73665" y="1497285"/>
            <a:ext cx="8642838" cy="483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sz="2500">
                <a:solidFill>
                  <a:schemeClr val="bg2"/>
                </a:solidFill>
                <a:latin typeface="Georgia" pitchFamily="18" charset="0"/>
                <a:ea typeface="MS PGothic" pitchFamily="34" charset="-128"/>
              </a:defRPr>
            </a:lvl1pPr>
            <a:lvl2pPr marL="914400" indent="-45720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algn="just">
              <a:spcAft>
                <a:spcPts val="600"/>
              </a:spcAft>
            </a:pPr>
            <a:r>
              <a:rPr lang="en-US" sz="2400" dirty="0" smtClean="0">
                <a:solidFill>
                  <a:schemeClr val="tx1"/>
                </a:solidFill>
                <a:latin typeface="Tahoma" pitchFamily="34" charset="0"/>
                <a:ea typeface="Tahoma" pitchFamily="34" charset="0"/>
                <a:cs typeface="Tahoma" pitchFamily="34" charset="0"/>
              </a:rPr>
              <a:t>Quantum probabilities are motivated by taking capacity limitations as a </a:t>
            </a:r>
            <a:r>
              <a:rPr lang="en-US" sz="2400" i="1" dirty="0" smtClean="0">
                <a:solidFill>
                  <a:srgbClr val="C00000"/>
                </a:solidFill>
                <a:latin typeface="Tahoma" pitchFamily="34" charset="0"/>
                <a:ea typeface="Tahoma" pitchFamily="34" charset="0"/>
                <a:cs typeface="Tahoma" pitchFamily="34" charset="0"/>
              </a:rPr>
              <a:t>structural factor </a:t>
            </a:r>
            <a:r>
              <a:rPr lang="en-US" sz="2400" dirty="0" smtClean="0">
                <a:solidFill>
                  <a:schemeClr val="tx1"/>
                </a:solidFill>
                <a:latin typeface="Tahoma" pitchFamily="34" charset="0"/>
                <a:ea typeface="Tahoma" pitchFamily="34" charset="0"/>
                <a:cs typeface="Tahoma" pitchFamily="34" charset="0"/>
              </a:rPr>
              <a:t>motivating an </a:t>
            </a:r>
            <a:r>
              <a:rPr lang="en-US" sz="2400" dirty="0" err="1" smtClean="0">
                <a:solidFill>
                  <a:schemeClr val="tx1"/>
                </a:solidFill>
                <a:latin typeface="Tahoma" pitchFamily="34" charset="0"/>
                <a:ea typeface="Tahoma" pitchFamily="34" charset="0"/>
                <a:cs typeface="Tahoma" pitchFamily="34" charset="0"/>
              </a:rPr>
              <a:t>orthomodular</a:t>
            </a:r>
            <a:r>
              <a:rPr lang="en-US" sz="2400" dirty="0" smtClean="0">
                <a:solidFill>
                  <a:schemeClr val="tx1"/>
                </a:solidFill>
                <a:latin typeface="Tahoma" pitchFamily="34" charset="0"/>
                <a:ea typeface="Tahoma" pitchFamily="34" charset="0"/>
                <a:cs typeface="Tahoma" pitchFamily="34" charset="0"/>
              </a:rPr>
              <a:t> lattice.</a:t>
            </a:r>
            <a:endParaRPr lang="en-US" sz="2400" dirty="0">
              <a:solidFill>
                <a:schemeClr val="tx1"/>
              </a:solidFill>
              <a:latin typeface="Tahoma" pitchFamily="34" charset="0"/>
              <a:ea typeface="Tahoma" pitchFamily="34" charset="0"/>
              <a:cs typeface="Tahoma" pitchFamily="34" charset="0"/>
            </a:endParaRPr>
          </a:p>
          <a:p>
            <a:pPr algn="just">
              <a:spcAft>
                <a:spcPts val="600"/>
              </a:spcAft>
            </a:pPr>
            <a:r>
              <a:rPr lang="en-US" sz="2400" dirty="0" smtClean="0">
                <a:solidFill>
                  <a:schemeClr val="tx1"/>
                </a:solidFill>
                <a:latin typeface="Tahoma" pitchFamily="34" charset="0"/>
                <a:ea typeface="Tahoma" pitchFamily="34" charset="0"/>
                <a:cs typeface="Tahoma" pitchFamily="34" charset="0"/>
              </a:rPr>
              <a:t>Some effects of interference, non-</a:t>
            </a:r>
            <a:r>
              <a:rPr lang="en-US" sz="2400" dirty="0" err="1" smtClean="0">
                <a:solidFill>
                  <a:schemeClr val="tx1"/>
                </a:solidFill>
                <a:latin typeface="Tahoma" pitchFamily="34" charset="0"/>
                <a:ea typeface="Tahoma" pitchFamily="34" charset="0"/>
                <a:cs typeface="Tahoma" pitchFamily="34" charset="0"/>
              </a:rPr>
              <a:t>commutativity</a:t>
            </a:r>
            <a:r>
              <a:rPr lang="en-US" sz="2400" dirty="0" smtClean="0">
                <a:solidFill>
                  <a:schemeClr val="tx1"/>
                </a:solidFill>
                <a:latin typeface="Tahoma" pitchFamily="34" charset="0"/>
                <a:ea typeface="Tahoma" pitchFamily="34" charset="0"/>
                <a:cs typeface="Tahoma" pitchFamily="34" charset="0"/>
              </a:rPr>
              <a:t>, and entanglement have been found.</a:t>
            </a:r>
          </a:p>
          <a:p>
            <a:pPr algn="just">
              <a:spcAft>
                <a:spcPts val="600"/>
              </a:spcAft>
            </a:pPr>
            <a:r>
              <a:rPr lang="en-US" sz="2400" dirty="0" smtClean="0">
                <a:solidFill>
                  <a:schemeClr val="tx1"/>
                </a:solidFill>
                <a:latin typeface="Tahoma" pitchFamily="34" charset="0"/>
                <a:ea typeface="Tahoma" pitchFamily="34" charset="0"/>
                <a:cs typeface="Tahoma" pitchFamily="34" charset="0"/>
              </a:rPr>
              <a:t>In quantum theory there are two sources for probabilities</a:t>
            </a:r>
          </a:p>
          <a:p>
            <a:pPr lvl="1" algn="l">
              <a:spcAft>
                <a:spcPts val="600"/>
              </a:spcAft>
              <a:buFont typeface="Tahoma" panose="020B0604030504040204" pitchFamily="34" charset="0"/>
              <a:buChar char="−"/>
            </a:pPr>
            <a:r>
              <a:rPr lang="en-US" sz="2000" dirty="0" smtClean="0">
                <a:solidFill>
                  <a:schemeClr val="tx1"/>
                </a:solidFill>
                <a:latin typeface="Tahoma" pitchFamily="34" charset="0"/>
                <a:ea typeface="Tahoma" pitchFamily="34" charset="0"/>
                <a:cs typeface="Tahoma" pitchFamily="34" charset="0"/>
              </a:rPr>
              <a:t>Uncertainty about the state of the system </a:t>
            </a:r>
            <a:br>
              <a:rPr lang="en-US" sz="2000" dirty="0" smtClean="0">
                <a:solidFill>
                  <a:schemeClr val="tx1"/>
                </a:solidFill>
                <a:latin typeface="Tahoma" pitchFamily="34" charset="0"/>
                <a:ea typeface="Tahoma" pitchFamily="34" charset="0"/>
                <a:cs typeface="Tahoma" pitchFamily="34" charset="0"/>
              </a:rPr>
            </a:br>
            <a:r>
              <a:rPr lang="en-US" sz="2000" dirty="0" smtClean="0">
                <a:solidFill>
                  <a:schemeClr val="tx1"/>
                </a:solidFill>
                <a:latin typeface="Tahoma" pitchFamily="34" charset="0"/>
                <a:ea typeface="Tahoma" pitchFamily="34" charset="0"/>
                <a:cs typeface="Tahoma" pitchFamily="34" charset="0"/>
                <a:sym typeface="Wingdings" panose="05000000000000000000" pitchFamily="2" charset="2"/>
              </a:rPr>
              <a:t> </a:t>
            </a:r>
            <a:r>
              <a:rPr lang="en-US" sz="2000" dirty="0" smtClean="0">
                <a:solidFill>
                  <a:schemeClr val="tx1"/>
                </a:solidFill>
                <a:latin typeface="Tahoma" pitchFamily="34" charset="0"/>
                <a:ea typeface="Tahoma" pitchFamily="34" charset="0"/>
                <a:cs typeface="Tahoma" pitchFamily="34" charset="0"/>
              </a:rPr>
              <a:t>likewise found in classical systems</a:t>
            </a:r>
          </a:p>
          <a:p>
            <a:pPr lvl="1" algn="just">
              <a:spcAft>
                <a:spcPts val="600"/>
              </a:spcAft>
              <a:buFont typeface="Tahoma" panose="020B0604030504040204" pitchFamily="34" charset="0"/>
              <a:buChar char="−"/>
            </a:pPr>
            <a:r>
              <a:rPr lang="en-US" sz="2000" dirty="0" smtClean="0">
                <a:solidFill>
                  <a:schemeClr val="tx1"/>
                </a:solidFill>
                <a:latin typeface="Tahoma" pitchFamily="34" charset="0"/>
                <a:ea typeface="Tahoma" pitchFamily="34" charset="0"/>
                <a:cs typeface="Tahoma" pitchFamily="34" charset="0"/>
              </a:rPr>
              <a:t>the mathematical structure of the event system (complementarity) </a:t>
            </a:r>
            <a:r>
              <a:rPr lang="en-US" sz="2000" dirty="0" smtClean="0">
                <a:solidFill>
                  <a:schemeClr val="tx1"/>
                </a:solidFill>
                <a:latin typeface="Tahoma" pitchFamily="34" charset="0"/>
                <a:ea typeface="Tahoma" pitchFamily="34" charset="0"/>
                <a:cs typeface="Tahoma" pitchFamily="34" charset="0"/>
                <a:sym typeface="Wingdings" panose="05000000000000000000" pitchFamily="2" charset="2"/>
              </a:rPr>
              <a:t> leading to structural (geometric) probabilities</a:t>
            </a:r>
          </a:p>
          <a:p>
            <a:pPr algn="just">
              <a:spcAft>
                <a:spcPts val="600"/>
              </a:spcAft>
            </a:pPr>
            <a:r>
              <a:rPr lang="en-US" sz="2400" dirty="0" smtClean="0">
                <a:solidFill>
                  <a:schemeClr val="tx1"/>
                </a:solidFill>
                <a:latin typeface="Tahoma" pitchFamily="34" charset="0"/>
                <a:ea typeface="Tahoma" pitchFamily="34" charset="0"/>
                <a:cs typeface="Tahoma" pitchFamily="34" charset="0"/>
              </a:rPr>
              <a:t>The explanatory value of quantum models is based on these </a:t>
            </a:r>
            <a:r>
              <a:rPr lang="en-US" sz="2400" i="1" dirty="0" smtClean="0">
                <a:solidFill>
                  <a:srgbClr val="C00000"/>
                </a:solidFill>
                <a:latin typeface="Tahoma" pitchFamily="34" charset="0"/>
                <a:ea typeface="Tahoma" pitchFamily="34" charset="0"/>
                <a:cs typeface="Tahoma" pitchFamily="34" charset="0"/>
              </a:rPr>
              <a:t>structural</a:t>
            </a:r>
            <a:r>
              <a:rPr lang="en-US" sz="2400" dirty="0" smtClean="0">
                <a:solidFill>
                  <a:schemeClr val="tx1"/>
                </a:solidFill>
                <a:latin typeface="Tahoma" pitchFamily="34" charset="0"/>
                <a:ea typeface="Tahoma" pitchFamily="34" charset="0"/>
                <a:cs typeface="Tahoma" pitchFamily="34" charset="0"/>
              </a:rPr>
              <a:t> probabilities. Anticipating </a:t>
            </a:r>
            <a:r>
              <a:rPr lang="en-US" sz="2400" dirty="0" smtClean="0">
                <a:solidFill>
                  <a:schemeClr val="tx1"/>
                </a:solidFill>
                <a:latin typeface="+mn-lt"/>
              </a:rPr>
              <a:t>new </a:t>
            </a:r>
            <a:r>
              <a:rPr lang="en-US" sz="2400" dirty="0">
                <a:solidFill>
                  <a:schemeClr val="tx1"/>
                </a:solidFill>
                <a:latin typeface="+mn-lt"/>
              </a:rPr>
              <a:t>findings rather than simply </a:t>
            </a:r>
            <a:r>
              <a:rPr lang="en-US" sz="2400" dirty="0" smtClean="0">
                <a:solidFill>
                  <a:schemeClr val="tx1"/>
                </a:solidFill>
                <a:latin typeface="+mn-lt"/>
              </a:rPr>
              <a:t>accommodating </a:t>
            </a:r>
            <a:r>
              <a:rPr lang="en-US" sz="2400" dirty="0">
                <a:solidFill>
                  <a:schemeClr val="tx1"/>
                </a:solidFill>
                <a:latin typeface="+mn-lt"/>
              </a:rPr>
              <a:t>existing </a:t>
            </a:r>
            <a:r>
              <a:rPr lang="en-US" sz="2400" dirty="0" smtClean="0">
                <a:solidFill>
                  <a:schemeClr val="tx1"/>
                </a:solidFill>
                <a:latin typeface="+mn-lt"/>
              </a:rPr>
              <a:t>data.</a:t>
            </a:r>
            <a:endParaRPr lang="en-US" sz="2400" dirty="0">
              <a:solidFill>
                <a:schemeClr val="tx1"/>
              </a:solidFill>
              <a:latin typeface="+mn-lt"/>
            </a:endParaRPr>
          </a:p>
        </p:txBody>
      </p:sp>
      <p:sp>
        <p:nvSpPr>
          <p:cNvPr id="8" name="Rectangle 2"/>
          <p:cNvSpPr txBox="1">
            <a:spLocks noChangeArrowheads="1"/>
          </p:cNvSpPr>
          <p:nvPr/>
        </p:nvSpPr>
        <p:spPr bwMode="auto">
          <a:xfrm>
            <a:off x="73665" y="161110"/>
            <a:ext cx="88274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buNone/>
            </a:pPr>
            <a:r>
              <a:rPr lang="nl-NL" dirty="0" smtClean="0">
                <a:solidFill>
                  <a:srgbClr val="000099"/>
                </a:solidFill>
                <a:latin typeface="Tahoma" pitchFamily="34" charset="0"/>
                <a:ea typeface="Tahoma" pitchFamily="34" charset="0"/>
                <a:cs typeface="Tahoma" pitchFamily="34" charset="0"/>
              </a:rPr>
              <a:t>Conclusions</a:t>
            </a:r>
            <a:endParaRPr lang="en-GB" dirty="0">
              <a:solidFill>
                <a:srgbClr val="000099"/>
              </a:solidFill>
              <a:latin typeface="Tahoma" pitchFamily="34" charset="0"/>
              <a:ea typeface="Tahoma" pitchFamily="34" charset="0"/>
              <a:cs typeface="Tahoma" pitchFamily="34" charset="0"/>
            </a:endParaRPr>
          </a:p>
        </p:txBody>
      </p:sp>
      <p:sp>
        <p:nvSpPr>
          <p:cNvPr id="4" name="Tijdelijke aanduiding voor dianummer 4"/>
          <p:cNvSpPr>
            <a:spLocks noGrp="1"/>
          </p:cNvSpPr>
          <p:nvPr>
            <p:ph type="sldNum" sz="quarter" idx="11"/>
          </p:nvPr>
        </p:nvSpPr>
        <p:spPr>
          <a:xfrm>
            <a:off x="6553200"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r>
              <a:rPr lang="en-US" sz="1000" dirty="0" smtClean="0">
                <a:solidFill>
                  <a:schemeClr val="tx1"/>
                </a:solidFill>
                <a:latin typeface="Verdana" pitchFamily="34" charset="0"/>
              </a:rPr>
              <a:t> </a:t>
            </a:r>
            <a:fld id="{01048C57-2DD4-48F0-A6F1-68ED0F86383D}" type="slidenum">
              <a:rPr lang="en-US" sz="1000" smtClean="0">
                <a:solidFill>
                  <a:schemeClr val="tx1"/>
                </a:solidFill>
                <a:latin typeface="Verdana" pitchFamily="34" charset="0"/>
              </a:rPr>
              <a:pPr/>
              <a:t>47</a:t>
            </a:fld>
            <a:endParaRPr lang="en-US" sz="1000" dirty="0" smtClean="0">
              <a:solidFill>
                <a:schemeClr val="tx1"/>
              </a:solidFill>
              <a:latin typeface="Verdana" pitchFamily="34" charset="0"/>
            </a:endParaRP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25193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9134"/>
            <a:ext cx="8229600" cy="1143000"/>
          </a:xfrm>
        </p:spPr>
        <p:txBody>
          <a:bodyPr/>
          <a:lstStyle/>
          <a:p>
            <a:r>
              <a:rPr lang="de-DE" dirty="0" smtClean="0"/>
              <a:t>Abstract</a:t>
            </a:r>
            <a:endParaRPr lang="de-DE" dirty="0"/>
          </a:p>
        </p:txBody>
      </p:sp>
      <p:sp>
        <p:nvSpPr>
          <p:cNvPr id="3" name="Tijdelijke aanduiding voor inhoud 2"/>
          <p:cNvSpPr>
            <a:spLocks noGrp="1"/>
          </p:cNvSpPr>
          <p:nvPr>
            <p:ph idx="1"/>
          </p:nvPr>
        </p:nvSpPr>
        <p:spPr>
          <a:xfrm>
            <a:off x="187900" y="1248520"/>
            <a:ext cx="8778240" cy="4185629"/>
          </a:xfrm>
        </p:spPr>
        <p:txBody>
          <a:bodyPr/>
          <a:lstStyle/>
          <a:p>
            <a:pPr marL="0" indent="0">
              <a:buNone/>
            </a:pPr>
            <a:r>
              <a:rPr lang="en-US" sz="1400" dirty="0"/>
              <a:t>Quantum mechanics is the result of a successful resolution of stringent empirical and profound conceptual conflicts within the development of atomic physics at the beginning of the last century.  At first glance, it seems to be bizarre and even ridiculous to apply ideas of quantum physics in order to improve current psychological and linguistic/semantic ideas.  However, a closer look shows that there are some parallels in developing quantum physics and advanced theories of cognitive science dealing with concepts and conceptual composition. Even when history does not repeat itself, it does rhyme.  </a:t>
            </a:r>
            <a:endParaRPr lang="de-DE" sz="1400" dirty="0"/>
          </a:p>
          <a:p>
            <a:pPr marL="0" indent="0">
              <a:buNone/>
            </a:pPr>
            <a:r>
              <a:rPr lang="en-US" sz="1400" dirty="0"/>
              <a:t>In both cases of the historical development the underlying basic ideas are of a geometrical nature. In psychology, geometric models of meaning have a long tradition. However, they suffer from many shortcomings: no clear distinction between vagueness and typicality, no clear definition of basic semantic objects such as properties and propositions, they cannot handle the composition of meanings, etc. My main suggestion is that geometric models of meaning can be improved by borrowing basic concepts from (von Neumann) quantum theory. In this connection, I will show that quantum probabilities are of (virtual) conceptual necessity if grounded in an abstract algebraic framework of </a:t>
            </a:r>
            <a:r>
              <a:rPr lang="en-US" sz="1400" dirty="0" err="1"/>
              <a:t>orthomodular</a:t>
            </a:r>
            <a:r>
              <a:rPr lang="en-US" sz="1400" dirty="0"/>
              <a:t> lattices motivated by combining Boolean algebras by taking certain capacity restrictions into account. If we replace Boolean algebras (underlying classical probabilities) by </a:t>
            </a:r>
            <a:r>
              <a:rPr lang="en-US" sz="1400" dirty="0" err="1"/>
              <a:t>orthomodular</a:t>
            </a:r>
            <a:r>
              <a:rPr lang="en-US" sz="1400" dirty="0"/>
              <a:t> lattices, then the corresponding measure function is a quantum probability measure. I will demonstrate how several empirical puzzles discussed in the framework of bounded rationality can be resolved by quantum models. Further, I will illustrate how a simple </a:t>
            </a:r>
            <a:r>
              <a:rPr lang="en-US" sz="1400" dirty="0" err="1"/>
              <a:t>qubit</a:t>
            </a:r>
            <a:r>
              <a:rPr lang="en-US" sz="1400" dirty="0"/>
              <a:t> model of quantum probabilities can be applied to music, in particular to key perception. I will illustrate how the relevant key profiles for major and minor keys (</a:t>
            </a:r>
            <a:r>
              <a:rPr lang="en-US" sz="1400" dirty="0" err="1"/>
              <a:t>Krumhansl</a:t>
            </a:r>
            <a:r>
              <a:rPr lang="en-US" sz="1400" dirty="0"/>
              <a:t> &amp; Kessler 1982) can be approximated in the </a:t>
            </a:r>
            <a:r>
              <a:rPr lang="en-US" sz="1400" dirty="0" err="1"/>
              <a:t>qubit</a:t>
            </a:r>
            <a:r>
              <a:rPr lang="en-US" sz="1400" dirty="0"/>
              <a:t> model. </a:t>
            </a:r>
            <a:endParaRPr lang="de-DE" sz="1400" dirty="0"/>
          </a:p>
        </p:txBody>
      </p:sp>
      <p:sp>
        <p:nvSpPr>
          <p:cNvPr id="6" name="Tijdelijke aanduiding voor dianummer 4"/>
          <p:cNvSpPr>
            <a:spLocks noGrp="1"/>
          </p:cNvSpPr>
          <p:nvPr>
            <p:ph type="sldNum" sz="quarter" idx="11"/>
          </p:nvPr>
        </p:nvSpPr>
        <p:spPr>
          <a:xfrm>
            <a:off x="6553200"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r>
              <a:rPr lang="en-US" sz="1000" dirty="0" smtClean="0">
                <a:solidFill>
                  <a:schemeClr val="tx1"/>
                </a:solidFill>
                <a:latin typeface="Verdana" pitchFamily="34" charset="0"/>
              </a:rPr>
              <a:t> </a:t>
            </a:r>
            <a:fld id="{01048C57-2DD4-48F0-A6F1-68ED0F86383D}" type="slidenum">
              <a:rPr lang="en-US" sz="1000" smtClean="0">
                <a:solidFill>
                  <a:schemeClr val="tx1"/>
                </a:solidFill>
                <a:latin typeface="Verdana" pitchFamily="34" charset="0"/>
              </a:rPr>
              <a:pPr/>
              <a:t>48</a:t>
            </a:fld>
            <a:endParaRPr lang="en-US" sz="1000" dirty="0" smtClean="0">
              <a:solidFill>
                <a:schemeClr val="tx1"/>
              </a:solidFill>
              <a:latin typeface="Verdana" pitchFamily="34" charset="0"/>
            </a:endParaRP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1071310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r>
              <a:rPr lang="en-US" sz="1000" dirty="0" smtClean="0">
                <a:solidFill>
                  <a:schemeClr val="tx1"/>
                </a:solidFill>
                <a:latin typeface="Verdana" pitchFamily="34" charset="0"/>
              </a:rPr>
              <a:t> </a:t>
            </a:r>
            <a:fld id="{B87F6F64-9C5D-4438-83A2-73FF6A7C4F9A}" type="slidenum">
              <a:rPr lang="en-US" sz="1000" smtClean="0">
                <a:solidFill>
                  <a:schemeClr val="tx1"/>
                </a:solidFill>
                <a:latin typeface="Verdana" pitchFamily="34" charset="0"/>
              </a:rPr>
              <a:pPr/>
              <a:t>5</a:t>
            </a:fld>
            <a:endParaRPr lang="en-US" sz="1000" dirty="0" smtClean="0">
              <a:solidFill>
                <a:schemeClr val="tx1"/>
              </a:solidFill>
              <a:latin typeface="Verdana" pitchFamily="34" charset="0"/>
            </a:endParaRPr>
          </a:p>
        </p:txBody>
      </p:sp>
      <p:sp>
        <p:nvSpPr>
          <p:cNvPr id="12292" name="Rectangle 2"/>
          <p:cNvSpPr>
            <a:spLocks noGrp="1" noChangeArrowheads="1"/>
          </p:cNvSpPr>
          <p:nvPr>
            <p:ph type="title"/>
          </p:nvPr>
        </p:nvSpPr>
        <p:spPr>
          <a:xfrm>
            <a:off x="539750" y="274317"/>
            <a:ext cx="7934325" cy="1097279"/>
          </a:xfrm>
        </p:spPr>
        <p:txBody>
          <a:bodyPr/>
          <a:lstStyle/>
          <a:p>
            <a:pPr eaLnBrk="1" hangingPunct="1"/>
            <a:r>
              <a:rPr lang="de-DE" sz="4400" dirty="0" smtClean="0"/>
              <a:t>Quantum </a:t>
            </a:r>
            <a:r>
              <a:rPr lang="de-DE" sz="4400" dirty="0" err="1" smtClean="0"/>
              <a:t>Cognition</a:t>
            </a:r>
            <a:endParaRPr lang="de-DE" dirty="0" smtClean="0"/>
          </a:p>
        </p:txBody>
      </p:sp>
      <p:sp>
        <p:nvSpPr>
          <p:cNvPr id="521220" name="Rectangle 4"/>
          <p:cNvSpPr>
            <a:spLocks noChangeArrowheads="1"/>
          </p:cNvSpPr>
          <p:nvPr/>
        </p:nvSpPr>
        <p:spPr bwMode="auto">
          <a:xfrm>
            <a:off x="559957" y="4125006"/>
            <a:ext cx="7632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90000"/>
              </a:lnSpc>
              <a:spcBef>
                <a:spcPct val="0"/>
              </a:spcBef>
              <a:buFontTx/>
              <a:buNone/>
            </a:pPr>
            <a:r>
              <a:rPr lang="en-US" sz="2400"/>
              <a:t>	</a:t>
            </a:r>
            <a:endParaRPr lang="en-US" sz="1800">
              <a:solidFill>
                <a:schemeClr val="tx1"/>
              </a:solidFill>
            </a:endParaRPr>
          </a:p>
        </p:txBody>
      </p:sp>
      <p:sp>
        <p:nvSpPr>
          <p:cNvPr id="521221" name="Text Box 5"/>
          <p:cNvSpPr txBox="1">
            <a:spLocks noChangeArrowheads="1"/>
          </p:cNvSpPr>
          <p:nvPr/>
        </p:nvSpPr>
        <p:spPr bwMode="auto">
          <a:xfrm>
            <a:off x="631207" y="4411576"/>
            <a:ext cx="824620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pPr marL="342900" indent="-342900" algn="just" eaLnBrk="1" hangingPunct="1">
              <a:spcBef>
                <a:spcPct val="50000"/>
              </a:spcBef>
            </a:pPr>
            <a:r>
              <a:rPr lang="en-US" sz="2400" dirty="0" smtClean="0">
                <a:solidFill>
                  <a:schemeClr val="tx1"/>
                </a:solidFill>
                <a:latin typeface="+mn-lt"/>
              </a:rPr>
              <a:t>Historically, Quantum Cognition is </a:t>
            </a:r>
            <a:r>
              <a:rPr lang="en-US" sz="2400" dirty="0">
                <a:solidFill>
                  <a:schemeClr val="tx1"/>
                </a:solidFill>
                <a:latin typeface="+mn-lt"/>
              </a:rPr>
              <a:t>the result of an successful resolutions of </a:t>
            </a:r>
            <a:r>
              <a:rPr lang="en-US" sz="2400" dirty="0" smtClean="0">
                <a:solidFill>
                  <a:schemeClr val="tx1"/>
                </a:solidFill>
                <a:latin typeface="+mn-lt"/>
              </a:rPr>
              <a:t>the </a:t>
            </a:r>
            <a:r>
              <a:rPr lang="en-US" sz="2400" dirty="0">
                <a:solidFill>
                  <a:schemeClr val="tx1"/>
                </a:solidFill>
                <a:latin typeface="+mn-lt"/>
              </a:rPr>
              <a:t>empirical and </a:t>
            </a:r>
            <a:r>
              <a:rPr lang="en-US" sz="2400" dirty="0" smtClean="0">
                <a:solidFill>
                  <a:schemeClr val="tx1"/>
                </a:solidFill>
                <a:latin typeface="+mn-lt"/>
              </a:rPr>
              <a:t>conceptual problems in the </a:t>
            </a:r>
            <a:r>
              <a:rPr lang="en-US" sz="2400" dirty="0">
                <a:solidFill>
                  <a:schemeClr val="tx1"/>
                </a:solidFill>
                <a:latin typeface="+mn-lt"/>
              </a:rPr>
              <a:t>development  of </a:t>
            </a:r>
            <a:r>
              <a:rPr lang="en-US" sz="2400" dirty="0" smtClean="0">
                <a:solidFill>
                  <a:schemeClr val="tx1"/>
                </a:solidFill>
                <a:latin typeface="+mn-lt"/>
              </a:rPr>
              <a:t>cognitive psychology</a:t>
            </a:r>
          </a:p>
          <a:p>
            <a:pPr marL="342900" indent="-342900" algn="l" eaLnBrk="1" hangingPunct="1">
              <a:spcBef>
                <a:spcPct val="50000"/>
              </a:spcBef>
            </a:pPr>
            <a:r>
              <a:rPr lang="en-US" sz="2400" dirty="0" smtClean="0">
                <a:solidFill>
                  <a:schemeClr val="tx1"/>
                </a:solidFill>
                <a:latin typeface="+mn-lt"/>
              </a:rPr>
              <a:t>Basically, it resolves several puzzles in the context of “bounded rationality”</a:t>
            </a:r>
          </a:p>
        </p:txBody>
      </p:sp>
      <p:grpSp>
        <p:nvGrpSpPr>
          <p:cNvPr id="7" name="Groep 22"/>
          <p:cNvGrpSpPr>
            <a:grpSpLocks/>
          </p:cNvGrpSpPr>
          <p:nvPr/>
        </p:nvGrpSpPr>
        <p:grpSpPr bwMode="auto">
          <a:xfrm>
            <a:off x="794752" y="1833223"/>
            <a:ext cx="7693025" cy="1878016"/>
            <a:chOff x="624260" y="2204864"/>
            <a:chExt cx="7692156" cy="1878327"/>
          </a:xfrm>
        </p:grpSpPr>
        <p:pic>
          <p:nvPicPr>
            <p:cNvPr id="8" name="Afbeelding 7" descr="pauli.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204864"/>
              <a:ext cx="1202764"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descr="Albert-Einstei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204864"/>
              <a:ext cx="1133136"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14" descr="nielsboh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0764" y="2217565"/>
              <a:ext cx="1188824" cy="15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7" descr="heisenberg-werner-quantum-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276" y="2226073"/>
              <a:ext cx="1279680" cy="15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8"/>
            <p:cNvSpPr txBox="1">
              <a:spLocks noChangeArrowheads="1"/>
            </p:cNvSpPr>
            <p:nvPr/>
          </p:nvSpPr>
          <p:spPr bwMode="auto">
            <a:xfrm>
              <a:off x="624260" y="3716417"/>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a:solidFill>
                    <a:schemeClr val="bg2"/>
                  </a:solidFill>
                  <a:ea typeface="ＭＳ Ｐゴシック" pitchFamily="34" charset="-128"/>
                </a:rPr>
                <a:t>Heisenberg</a:t>
              </a:r>
            </a:p>
          </p:txBody>
        </p:sp>
        <p:sp>
          <p:nvSpPr>
            <p:cNvPr id="13" name="Tekstvak 19"/>
            <p:cNvSpPr txBox="1">
              <a:spLocks noChangeArrowheads="1"/>
            </p:cNvSpPr>
            <p:nvPr/>
          </p:nvSpPr>
          <p:spPr bwMode="auto">
            <a:xfrm>
              <a:off x="2906827" y="3703716"/>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a:solidFill>
                    <a:schemeClr val="bg2"/>
                  </a:solidFill>
                  <a:ea typeface="ＭＳ Ｐゴシック" pitchFamily="34" charset="-128"/>
                </a:rPr>
                <a:t>Einstein</a:t>
              </a:r>
            </a:p>
          </p:txBody>
        </p:sp>
        <p:sp>
          <p:nvSpPr>
            <p:cNvPr id="14" name="Tekstvak 20"/>
            <p:cNvSpPr txBox="1">
              <a:spLocks noChangeArrowheads="1"/>
            </p:cNvSpPr>
            <p:nvPr/>
          </p:nvSpPr>
          <p:spPr bwMode="auto">
            <a:xfrm>
              <a:off x="5003677" y="3716418"/>
              <a:ext cx="1512716"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a:solidFill>
                    <a:schemeClr val="bg2"/>
                  </a:solidFill>
                  <a:ea typeface="ＭＳ Ｐゴシック" pitchFamily="34" charset="-128"/>
                </a:rPr>
                <a:t>Bohr</a:t>
              </a:r>
            </a:p>
          </p:txBody>
        </p:sp>
        <p:sp>
          <p:nvSpPr>
            <p:cNvPr id="15" name="Tekstvak 21"/>
            <p:cNvSpPr txBox="1">
              <a:spLocks noChangeArrowheads="1"/>
            </p:cNvSpPr>
            <p:nvPr/>
          </p:nvSpPr>
          <p:spPr bwMode="auto">
            <a:xfrm>
              <a:off x="6803699" y="3716415"/>
              <a:ext cx="1512717" cy="36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a:solidFill>
                    <a:schemeClr val="bg2"/>
                  </a:solidFill>
                  <a:ea typeface="ＭＳ Ｐゴシック" pitchFamily="34" charset="-128"/>
                </a:rPr>
                <a:t>Pauli</a:t>
              </a:r>
            </a:p>
          </p:txBody>
        </p:sp>
      </p:grpSp>
      <p:grpSp>
        <p:nvGrpSpPr>
          <p:cNvPr id="25" name="Groep 27"/>
          <p:cNvGrpSpPr>
            <a:grpSpLocks/>
          </p:cNvGrpSpPr>
          <p:nvPr/>
        </p:nvGrpSpPr>
        <p:grpSpPr bwMode="auto">
          <a:xfrm>
            <a:off x="639999" y="1809044"/>
            <a:ext cx="8129588" cy="2208212"/>
            <a:chOff x="548060" y="4110980"/>
            <a:chExt cx="8128972" cy="2209135"/>
          </a:xfrm>
        </p:grpSpPr>
        <p:pic>
          <p:nvPicPr>
            <p:cNvPr id="26" name="Afbeelding 10" descr="atmanspacher.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4381" y="4135169"/>
              <a:ext cx="1902650" cy="148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Afbeelding 13" descr="large_diederik_aerts.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4149080"/>
              <a:ext cx="1365165"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Afbeelding 15" descr="Andrei%20Khrennikov.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8064" y="4110980"/>
              <a:ext cx="1264566"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Afbeelding 16" descr="Conte.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1840" y="4110980"/>
              <a:ext cx="1165236"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kstvak 23"/>
            <p:cNvSpPr txBox="1">
              <a:spLocks noChangeArrowheads="1"/>
            </p:cNvSpPr>
            <p:nvPr/>
          </p:nvSpPr>
          <p:spPr bwMode="auto">
            <a:xfrm>
              <a:off x="548060" y="5661027"/>
              <a:ext cx="1800089" cy="6416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dirty="0" err="1">
                  <a:solidFill>
                    <a:schemeClr val="bg2"/>
                  </a:solidFill>
                  <a:ea typeface="ＭＳ Ｐゴシック" pitchFamily="34" charset="-128"/>
                </a:rPr>
                <a:t>Aerts</a:t>
              </a:r>
              <a:r>
                <a:rPr lang="en-US" sz="1800" dirty="0">
                  <a:solidFill>
                    <a:schemeClr val="bg2"/>
                  </a:solidFill>
                  <a:ea typeface="ＭＳ Ｐゴシック" pitchFamily="34" charset="-128"/>
                </a:rPr>
                <a:t/>
              </a:r>
              <a:br>
                <a:rPr lang="en-US" sz="1800" dirty="0">
                  <a:solidFill>
                    <a:schemeClr val="bg2"/>
                  </a:solidFill>
                  <a:ea typeface="ＭＳ Ｐゴシック" pitchFamily="34" charset="-128"/>
                </a:rPr>
              </a:br>
              <a:r>
                <a:rPr lang="en-US" sz="1800" dirty="0">
                  <a:solidFill>
                    <a:schemeClr val="bg2"/>
                  </a:solidFill>
                  <a:ea typeface="ＭＳ Ｐゴシック" pitchFamily="34" charset="-128"/>
                </a:rPr>
                <a:t>1994</a:t>
              </a:r>
            </a:p>
          </p:txBody>
        </p:sp>
        <p:sp>
          <p:nvSpPr>
            <p:cNvPr id="31" name="Tekstvak 24"/>
            <p:cNvSpPr txBox="1">
              <a:spLocks noChangeArrowheads="1"/>
            </p:cNvSpPr>
            <p:nvPr/>
          </p:nvSpPr>
          <p:spPr bwMode="auto">
            <a:xfrm>
              <a:off x="2843411" y="5619951"/>
              <a:ext cx="1800089" cy="697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dirty="0">
                  <a:solidFill>
                    <a:schemeClr val="bg2"/>
                  </a:solidFill>
                  <a:ea typeface="ＭＳ Ｐゴシック" pitchFamily="34" charset="-128"/>
                </a:rPr>
                <a:t>Conte</a:t>
              </a:r>
            </a:p>
            <a:p>
              <a:pPr eaLnBrk="1" hangingPunct="1">
                <a:spcBef>
                  <a:spcPct val="20000"/>
                </a:spcBef>
                <a:buFontTx/>
                <a:buNone/>
              </a:pPr>
              <a:r>
                <a:rPr lang="en-US" sz="1800" dirty="0">
                  <a:solidFill>
                    <a:schemeClr val="bg2"/>
                  </a:solidFill>
                  <a:ea typeface="ＭＳ Ｐゴシック" pitchFamily="34" charset="-128"/>
                </a:rPr>
                <a:t>1989</a:t>
              </a:r>
            </a:p>
          </p:txBody>
        </p:sp>
        <p:sp>
          <p:nvSpPr>
            <p:cNvPr id="32" name="Tekstvak 25"/>
            <p:cNvSpPr txBox="1">
              <a:spLocks noChangeArrowheads="1"/>
            </p:cNvSpPr>
            <p:nvPr/>
          </p:nvSpPr>
          <p:spPr bwMode="auto">
            <a:xfrm>
              <a:off x="4859384" y="5622911"/>
              <a:ext cx="1800088" cy="697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dirty="0" err="1">
                  <a:solidFill>
                    <a:schemeClr val="bg2"/>
                  </a:solidFill>
                  <a:ea typeface="ＭＳ Ｐゴシック" pitchFamily="34" charset="-128"/>
                </a:rPr>
                <a:t>Khrennikov</a:t>
              </a:r>
              <a:endParaRPr lang="en-US" sz="1800" dirty="0">
                <a:solidFill>
                  <a:schemeClr val="bg2"/>
                </a:solidFill>
                <a:ea typeface="ＭＳ Ｐゴシック" pitchFamily="34" charset="-128"/>
              </a:endParaRPr>
            </a:p>
            <a:p>
              <a:pPr eaLnBrk="1" hangingPunct="1">
                <a:spcBef>
                  <a:spcPct val="20000"/>
                </a:spcBef>
                <a:buFontTx/>
                <a:buNone/>
              </a:pPr>
              <a:r>
                <a:rPr lang="en-US" sz="1800" dirty="0">
                  <a:solidFill>
                    <a:schemeClr val="bg2"/>
                  </a:solidFill>
                  <a:ea typeface="ＭＳ Ｐゴシック" pitchFamily="34" charset="-128"/>
                </a:rPr>
                <a:t>1998</a:t>
              </a:r>
            </a:p>
          </p:txBody>
        </p:sp>
        <p:sp>
          <p:nvSpPr>
            <p:cNvPr id="33" name="Tekstvak 26"/>
            <p:cNvSpPr txBox="1">
              <a:spLocks noChangeArrowheads="1"/>
            </p:cNvSpPr>
            <p:nvPr/>
          </p:nvSpPr>
          <p:spPr bwMode="auto">
            <a:xfrm>
              <a:off x="6876943" y="5622911"/>
              <a:ext cx="1800089" cy="697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spcBef>
                  <a:spcPct val="20000"/>
                </a:spcBef>
                <a:buFontTx/>
                <a:buNone/>
              </a:pPr>
              <a:r>
                <a:rPr lang="en-US" sz="1800" dirty="0" err="1">
                  <a:solidFill>
                    <a:schemeClr val="bg2"/>
                  </a:solidFill>
                  <a:ea typeface="ＭＳ Ｐゴシック" pitchFamily="34" charset="-128"/>
                </a:rPr>
                <a:t>Atmanspacher</a:t>
              </a:r>
              <a:endParaRPr lang="en-US" sz="1800" dirty="0">
                <a:solidFill>
                  <a:schemeClr val="bg2"/>
                </a:solidFill>
                <a:ea typeface="ＭＳ Ｐゴシック" pitchFamily="34" charset="-128"/>
              </a:endParaRPr>
            </a:p>
            <a:p>
              <a:pPr eaLnBrk="1" hangingPunct="1">
                <a:spcBef>
                  <a:spcPct val="20000"/>
                </a:spcBef>
                <a:buFontTx/>
                <a:buNone/>
              </a:pPr>
              <a:r>
                <a:rPr lang="en-US" sz="1800" dirty="0">
                  <a:solidFill>
                    <a:schemeClr val="bg2"/>
                  </a:solidFill>
                  <a:ea typeface="ＭＳ Ｐゴシック" pitchFamily="34" charset="-128"/>
                </a:rPr>
                <a:t>1994</a:t>
              </a:r>
            </a:p>
          </p:txBody>
        </p:sp>
      </p:grpSp>
      <p:sp>
        <p:nvSpPr>
          <p:cNvPr id="24"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30773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5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2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12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5F6B144B-F4F7-4540-A52C-ACF214E19D1B}" type="slidenum">
              <a:rPr lang="en-US" sz="1000">
                <a:latin typeface="Verdana" pitchFamily="34" charset="0"/>
              </a:rPr>
              <a:pPr algn="r">
                <a:buFontTx/>
                <a:buNone/>
              </a:pPr>
              <a:t>6</a:t>
            </a:fld>
            <a:endParaRPr lang="en-US" sz="1000" dirty="0">
              <a:latin typeface="Verdana" pitchFamily="34" charset="0"/>
            </a:endParaRPr>
          </a:p>
        </p:txBody>
      </p:sp>
      <p:sp>
        <p:nvSpPr>
          <p:cNvPr id="322564" name="Rectangle 2"/>
          <p:cNvSpPr>
            <a:spLocks noGrp="1" noChangeArrowheads="1"/>
          </p:cNvSpPr>
          <p:nvPr>
            <p:ph type="title" idx="4294967295"/>
          </p:nvPr>
        </p:nvSpPr>
        <p:spPr>
          <a:xfrm>
            <a:off x="755650" y="333375"/>
            <a:ext cx="7993063" cy="1304925"/>
          </a:xfrm>
        </p:spPr>
        <p:txBody>
          <a:bodyPr/>
          <a:lstStyle/>
          <a:p>
            <a:pPr eaLnBrk="1" hangingPunct="1"/>
            <a:r>
              <a:rPr lang="de-DE" dirty="0" err="1" smtClean="0"/>
              <a:t>Some</a:t>
            </a:r>
            <a:r>
              <a:rPr lang="de-DE" dirty="0" smtClean="0"/>
              <a:t> </a:t>
            </a:r>
            <a:r>
              <a:rPr lang="de-DE" dirty="0" err="1" smtClean="0"/>
              <a:t>recent</a:t>
            </a:r>
            <a:r>
              <a:rPr lang="de-DE" dirty="0" smtClean="0"/>
              <a:t> </a:t>
            </a:r>
            <a:r>
              <a:rPr lang="de-DE" dirty="0" err="1" smtClean="0"/>
              <a:t>publications</a:t>
            </a:r>
            <a:endParaRPr lang="de-DE" dirty="0" smtClean="0"/>
          </a:p>
        </p:txBody>
      </p:sp>
      <p:sp>
        <p:nvSpPr>
          <p:cNvPr id="38917" name="Rectangle 3"/>
          <p:cNvSpPr>
            <a:spLocks noGrp="1" noChangeArrowheads="1"/>
          </p:cNvSpPr>
          <p:nvPr>
            <p:ph type="body" idx="4294967295"/>
          </p:nvPr>
        </p:nvSpPr>
        <p:spPr>
          <a:xfrm>
            <a:off x="400051" y="1673469"/>
            <a:ext cx="8467724" cy="4924181"/>
          </a:xfrm>
        </p:spPr>
        <p:txBody>
          <a:bodyPr/>
          <a:lstStyle/>
          <a:p>
            <a:pPr>
              <a:spcBef>
                <a:spcPts val="900"/>
              </a:spcBef>
            </a:pPr>
            <a:r>
              <a:rPr lang="en-US" sz="2000" dirty="0" smtClean="0"/>
              <a:t>Bruza</a:t>
            </a:r>
            <a:r>
              <a:rPr lang="en-US" sz="2000" dirty="0"/>
              <a:t>, </a:t>
            </a:r>
            <a:r>
              <a:rPr lang="en-US" sz="2000" dirty="0" smtClean="0"/>
              <a:t>Peter, </a:t>
            </a:r>
            <a:r>
              <a:rPr lang="en-US" sz="2000" dirty="0" err="1"/>
              <a:t>Busemeyer</a:t>
            </a:r>
            <a:r>
              <a:rPr lang="en-US" sz="2000" dirty="0"/>
              <a:t>, Jerome </a:t>
            </a:r>
            <a:r>
              <a:rPr lang="en-US" sz="2000" dirty="0" smtClean="0"/>
              <a:t>&amp; </a:t>
            </a:r>
            <a:r>
              <a:rPr lang="en-US" sz="2000" dirty="0" err="1" smtClean="0"/>
              <a:t>Liane</a:t>
            </a:r>
            <a:r>
              <a:rPr lang="en-US" sz="2000" dirty="0" smtClean="0"/>
              <a:t> </a:t>
            </a:r>
            <a:r>
              <a:rPr lang="en-US" sz="2000" dirty="0" err="1" smtClean="0"/>
              <a:t>Gabora</a:t>
            </a:r>
            <a:r>
              <a:rPr lang="en-US" sz="2000" dirty="0" smtClean="0"/>
              <a:t>. </a:t>
            </a:r>
            <a:r>
              <a:rPr lang="en-US" sz="2000" dirty="0"/>
              <a:t>Journal of </a:t>
            </a:r>
            <a:r>
              <a:rPr lang="en-US" sz="2000" dirty="0" err="1" smtClean="0"/>
              <a:t>Mathe-matical</a:t>
            </a:r>
            <a:r>
              <a:rPr lang="en-US" sz="2000" dirty="0" smtClean="0"/>
              <a:t> </a:t>
            </a:r>
            <a:r>
              <a:rPr lang="en-US" sz="2000" dirty="0"/>
              <a:t>Psychology, </a:t>
            </a:r>
            <a:r>
              <a:rPr lang="en-US" sz="2000" dirty="0" err="1"/>
              <a:t>Vol</a:t>
            </a:r>
            <a:r>
              <a:rPr lang="en-US" sz="2000" dirty="0"/>
              <a:t> </a:t>
            </a:r>
            <a:r>
              <a:rPr lang="en-US" sz="2000" dirty="0" smtClean="0"/>
              <a:t>53 (2009): Special </a:t>
            </a:r>
            <a:r>
              <a:rPr lang="en-US" sz="2000" dirty="0"/>
              <a:t>issue on quantum cognition</a:t>
            </a:r>
          </a:p>
          <a:p>
            <a:pPr>
              <a:spcBef>
                <a:spcPts val="900"/>
              </a:spcBef>
            </a:pPr>
            <a:r>
              <a:rPr lang="de-DE" sz="2000" dirty="0" err="1" smtClean="0"/>
              <a:t>Busemeyer</a:t>
            </a:r>
            <a:r>
              <a:rPr lang="de-DE" sz="2000" dirty="0"/>
              <a:t>, Jerome </a:t>
            </a:r>
            <a:r>
              <a:rPr lang="de-DE" sz="2000" dirty="0" smtClean="0"/>
              <a:t>&amp; </a:t>
            </a:r>
            <a:r>
              <a:rPr lang="de-DE" sz="2000" dirty="0"/>
              <a:t>Peter D. </a:t>
            </a:r>
            <a:r>
              <a:rPr lang="de-DE" sz="2000" dirty="0" err="1" smtClean="0"/>
              <a:t>Bruza</a:t>
            </a:r>
            <a:r>
              <a:rPr lang="de-DE" sz="2000" dirty="0" smtClean="0"/>
              <a:t> (2012): </a:t>
            </a:r>
            <a:r>
              <a:rPr lang="de-DE" sz="2000" dirty="0"/>
              <a:t>Quantum </a:t>
            </a:r>
            <a:r>
              <a:rPr lang="de-DE" sz="2000" dirty="0" err="1"/>
              <a:t>Cognition</a:t>
            </a:r>
            <a:r>
              <a:rPr lang="de-DE" sz="2000" dirty="0"/>
              <a:t> </a:t>
            </a:r>
            <a:r>
              <a:rPr lang="de-DE" sz="2000" dirty="0" err="1"/>
              <a:t>and</a:t>
            </a:r>
            <a:r>
              <a:rPr lang="de-DE" sz="2000" dirty="0"/>
              <a:t> </a:t>
            </a:r>
            <a:r>
              <a:rPr lang="de-DE" sz="2000" dirty="0" err="1"/>
              <a:t>Decision</a:t>
            </a:r>
            <a:r>
              <a:rPr lang="de-DE" sz="2000" dirty="0"/>
              <a:t> Cambridge, UK Cambridge University Press.</a:t>
            </a:r>
          </a:p>
          <a:p>
            <a:pPr>
              <a:spcBef>
                <a:spcPts val="900"/>
              </a:spcBef>
            </a:pPr>
            <a:r>
              <a:rPr lang="en-US" sz="2000" dirty="0" smtClean="0"/>
              <a:t>Pothos, Emmanuel M. &amp; Jerome R. </a:t>
            </a:r>
            <a:r>
              <a:rPr lang="en-US" sz="2000" dirty="0" err="1" smtClean="0"/>
              <a:t>Busemeyer</a:t>
            </a:r>
            <a:r>
              <a:rPr lang="en-US" sz="2000" dirty="0"/>
              <a:t> </a:t>
            </a:r>
            <a:r>
              <a:rPr lang="en-US" sz="2000" dirty="0" smtClean="0"/>
              <a:t>(2013): </a:t>
            </a:r>
            <a:r>
              <a:rPr lang="de-DE" sz="2000" dirty="0"/>
              <a:t>Can </a:t>
            </a:r>
            <a:r>
              <a:rPr lang="de-DE" sz="2000" dirty="0" err="1"/>
              <a:t>quantum</a:t>
            </a:r>
            <a:r>
              <a:rPr lang="de-DE" sz="2000" dirty="0"/>
              <a:t> </a:t>
            </a:r>
            <a:r>
              <a:rPr lang="de-DE" sz="2000" dirty="0" err="1"/>
              <a:t>probability</a:t>
            </a:r>
            <a:r>
              <a:rPr lang="de-DE" sz="2000" dirty="0"/>
              <a:t> </a:t>
            </a:r>
            <a:r>
              <a:rPr lang="de-DE" sz="2000" dirty="0" err="1"/>
              <a:t>provide</a:t>
            </a:r>
            <a:r>
              <a:rPr lang="de-DE" sz="2000" dirty="0"/>
              <a:t> </a:t>
            </a:r>
            <a:r>
              <a:rPr lang="de-DE" sz="2000" dirty="0" smtClean="0"/>
              <a:t>a </a:t>
            </a:r>
            <a:r>
              <a:rPr lang="en-US" sz="2000" dirty="0" smtClean="0"/>
              <a:t>new </a:t>
            </a:r>
            <a:r>
              <a:rPr lang="en-US" sz="2000" dirty="0"/>
              <a:t>direction for cognitive modeling</a:t>
            </a:r>
            <a:r>
              <a:rPr lang="en-US" sz="2000" dirty="0" smtClean="0"/>
              <a:t>? Behavioral &amp; Brain Sciences 36</a:t>
            </a:r>
            <a:r>
              <a:rPr lang="en-US" sz="2000" dirty="0"/>
              <a:t>, </a:t>
            </a:r>
            <a:r>
              <a:rPr lang="en-US" sz="2000" dirty="0" smtClean="0"/>
              <a:t>255–327.</a:t>
            </a:r>
          </a:p>
          <a:p>
            <a:pPr>
              <a:spcBef>
                <a:spcPts val="900"/>
              </a:spcBef>
            </a:pPr>
            <a:r>
              <a:rPr lang="en-US" sz="2000" dirty="0" smtClean="0">
                <a:hlinkClick r:id="rId3"/>
              </a:rPr>
              <a:t>http</a:t>
            </a:r>
            <a:r>
              <a:rPr lang="en-US" sz="2000" dirty="0">
                <a:hlinkClick r:id="rId3"/>
              </a:rPr>
              <a:t>://</a:t>
            </a:r>
            <a:r>
              <a:rPr lang="en-US" sz="2000" dirty="0" smtClean="0">
                <a:hlinkClick r:id="rId3"/>
              </a:rPr>
              <a:t>en.wikipedia.org/wiki/quantum_cognition</a:t>
            </a:r>
            <a:endParaRPr lang="en-US" sz="2000" dirty="0" smtClean="0"/>
          </a:p>
          <a:p>
            <a:pPr marL="324000" indent="0">
              <a:spcBef>
                <a:spcPts val="900"/>
              </a:spcBef>
              <a:buNone/>
            </a:pPr>
            <a:r>
              <a:rPr lang="en-US" sz="2000" dirty="0" smtClean="0">
                <a:hlinkClick r:id="rId4"/>
              </a:rPr>
              <a:t>http</a:t>
            </a:r>
            <a:r>
              <a:rPr lang="en-US" sz="2000" dirty="0">
                <a:hlinkClick r:id="rId4"/>
              </a:rPr>
              <a:t>://www.quantum-cognition.de</a:t>
            </a:r>
            <a:r>
              <a:rPr lang="en-US" sz="2000" dirty="0" smtClean="0">
                <a:hlinkClick r:id="rId4"/>
              </a:rPr>
              <a:t>/</a:t>
            </a:r>
            <a:endParaRPr lang="en-US" sz="2000" dirty="0" smtClean="0"/>
          </a:p>
          <a:p>
            <a:pPr marL="324000" indent="0">
              <a:spcBef>
                <a:spcPts val="900"/>
              </a:spcBef>
              <a:buNone/>
            </a:pPr>
            <a:endParaRPr lang="en-US" sz="1000" dirty="0" smtClean="0"/>
          </a:p>
          <a:p>
            <a:pPr>
              <a:spcBef>
                <a:spcPts val="900"/>
              </a:spcBef>
              <a:buFont typeface="Wingdings" panose="05000000000000000000" pitchFamily="2" charset="2"/>
              <a:buChar char="à"/>
            </a:pPr>
            <a:r>
              <a:rPr lang="de-DE" sz="2000" dirty="0" smtClean="0">
                <a:solidFill>
                  <a:srgbClr val="C00000"/>
                </a:solidFill>
              </a:rPr>
              <a:t>O</a:t>
            </a:r>
            <a:r>
              <a:rPr lang="en-US" sz="2000" dirty="0" smtClean="0">
                <a:solidFill>
                  <a:srgbClr val="C00000"/>
                </a:solidFill>
              </a:rPr>
              <a:t>ne </a:t>
            </a:r>
            <a:r>
              <a:rPr lang="en-US" sz="2000" dirty="0">
                <a:solidFill>
                  <a:srgbClr val="C00000"/>
                </a:solidFill>
              </a:rPr>
              <a:t>key challenge is to anticipate new </a:t>
            </a:r>
            <a:r>
              <a:rPr lang="en-US" sz="2000" dirty="0" smtClean="0">
                <a:solidFill>
                  <a:srgbClr val="C00000"/>
                </a:solidFill>
              </a:rPr>
              <a:t>findings rather </a:t>
            </a:r>
            <a:r>
              <a:rPr lang="en-US" sz="2000" dirty="0">
                <a:solidFill>
                  <a:srgbClr val="C00000"/>
                </a:solidFill>
              </a:rPr>
              <a:t>than simply accommodate existing </a:t>
            </a:r>
            <a:r>
              <a:rPr lang="en-US" sz="2000" dirty="0" smtClean="0">
                <a:solidFill>
                  <a:srgbClr val="C00000"/>
                </a:solidFill>
              </a:rPr>
              <a:t>data</a:t>
            </a:r>
          </a:p>
          <a:p>
            <a:pPr>
              <a:spcBef>
                <a:spcPts val="900"/>
              </a:spcBef>
              <a:buFont typeface="Wingdings" panose="05000000000000000000" pitchFamily="2" charset="2"/>
              <a:buChar char="à"/>
            </a:pPr>
            <a:r>
              <a:rPr lang="de-DE" sz="2000" dirty="0" err="1" smtClean="0">
                <a:solidFill>
                  <a:srgbClr val="C00000"/>
                </a:solidFill>
              </a:rPr>
              <a:t>Looking</a:t>
            </a:r>
            <a:r>
              <a:rPr lang="de-DE" sz="2000" dirty="0" smtClean="0">
                <a:solidFill>
                  <a:srgbClr val="C00000"/>
                </a:solidFill>
              </a:rPr>
              <a:t> </a:t>
            </a:r>
            <a:r>
              <a:rPr lang="de-DE" sz="2000" dirty="0" err="1" smtClean="0">
                <a:solidFill>
                  <a:srgbClr val="C00000"/>
                </a:solidFill>
              </a:rPr>
              <a:t>for</a:t>
            </a:r>
            <a:r>
              <a:rPr lang="de-DE" sz="2000" dirty="0" smtClean="0">
                <a:solidFill>
                  <a:srgbClr val="C00000"/>
                </a:solidFill>
              </a:rPr>
              <a:t> </a:t>
            </a:r>
            <a:r>
              <a:rPr lang="de-DE" sz="2000" dirty="0" err="1" smtClean="0">
                <a:solidFill>
                  <a:srgbClr val="C00000"/>
                </a:solidFill>
              </a:rPr>
              <a:t>new</a:t>
            </a:r>
            <a:r>
              <a:rPr lang="de-DE" sz="2000" dirty="0" smtClean="0">
                <a:solidFill>
                  <a:srgbClr val="C00000"/>
                </a:solidFill>
              </a:rPr>
              <a:t> </a:t>
            </a:r>
            <a:r>
              <a:rPr lang="de-DE" sz="2000" dirty="0" err="1" smtClean="0">
                <a:solidFill>
                  <a:srgbClr val="C00000"/>
                </a:solidFill>
              </a:rPr>
              <a:t>domains</a:t>
            </a:r>
            <a:r>
              <a:rPr lang="de-DE" sz="2000" dirty="0" smtClean="0">
                <a:solidFill>
                  <a:srgbClr val="C00000"/>
                </a:solidFill>
              </a:rPr>
              <a:t> </a:t>
            </a:r>
            <a:r>
              <a:rPr lang="de-DE" sz="2000" dirty="0" err="1" smtClean="0">
                <a:solidFill>
                  <a:srgbClr val="C00000"/>
                </a:solidFill>
              </a:rPr>
              <a:t>of</a:t>
            </a:r>
            <a:r>
              <a:rPr lang="de-DE" sz="2000" dirty="0" smtClean="0">
                <a:solidFill>
                  <a:srgbClr val="C00000"/>
                </a:solidFill>
              </a:rPr>
              <a:t> </a:t>
            </a:r>
            <a:r>
              <a:rPr lang="de-DE" sz="2000" dirty="0" err="1" smtClean="0">
                <a:solidFill>
                  <a:srgbClr val="C00000"/>
                </a:solidFill>
              </a:rPr>
              <a:t>application</a:t>
            </a:r>
            <a:endParaRPr lang="en-US" sz="2000" dirty="0" smtClean="0">
              <a:solidFill>
                <a:srgbClr val="C00000"/>
              </a:solidFill>
            </a:endParaRPr>
          </a:p>
          <a:p>
            <a:pPr marL="0" indent="0">
              <a:buNone/>
            </a:pPr>
            <a:endParaRPr lang="en-US" sz="2400" dirty="0" smtClean="0"/>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cxnSp>
        <p:nvCxnSpPr>
          <p:cNvPr id="3" name="Gerader Verbinder 2"/>
          <p:cNvCxnSpPr/>
          <p:nvPr/>
        </p:nvCxnSpPr>
        <p:spPr bwMode="auto">
          <a:xfrm>
            <a:off x="172994" y="5140411"/>
            <a:ext cx="8835081" cy="24713"/>
          </a:xfrm>
          <a:prstGeom prst="line">
            <a:avLst/>
          </a:prstGeom>
          <a:solidFill>
            <a:schemeClr val="accent1"/>
          </a:solidFill>
          <a:ln w="22225" cap="rnd" cmpd="sng" algn="ctr">
            <a:solidFill>
              <a:schemeClr val="tx2">
                <a:lumMod val="75000"/>
                <a:lumOff val="25000"/>
              </a:schemeClr>
            </a:solidFill>
            <a:prstDash val="sysDot"/>
            <a:round/>
            <a:headEnd type="none" w="med" len="med"/>
            <a:tailEnd type="none" w="lg" len="lg"/>
          </a:ln>
          <a:effectLst/>
        </p:spPr>
      </p:cxnSp>
    </p:spTree>
    <p:extLst>
      <p:ext uri="{BB962C8B-B14F-4D97-AF65-F5344CB8AC3E}">
        <p14:creationId xmlns:p14="http://schemas.microsoft.com/office/powerpoint/2010/main" val="2118240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5F6B144B-F4F7-4540-A52C-ACF214E19D1B}" type="slidenum">
              <a:rPr lang="en-US" sz="1000">
                <a:latin typeface="Verdana" pitchFamily="34" charset="0"/>
              </a:rPr>
              <a:pPr algn="r">
                <a:buFontTx/>
                <a:buNone/>
              </a:pPr>
              <a:t>7</a:t>
            </a:fld>
            <a:endParaRPr lang="en-US" sz="1000" dirty="0">
              <a:latin typeface="Verdana" pitchFamily="34" charset="0"/>
            </a:endParaRPr>
          </a:p>
        </p:txBody>
      </p:sp>
      <p:sp>
        <p:nvSpPr>
          <p:cNvPr id="322564" name="Rectangle 2"/>
          <p:cNvSpPr>
            <a:spLocks noGrp="1" noChangeArrowheads="1"/>
          </p:cNvSpPr>
          <p:nvPr>
            <p:ph type="title" idx="4294967295"/>
          </p:nvPr>
        </p:nvSpPr>
        <p:spPr>
          <a:xfrm>
            <a:off x="755650" y="333375"/>
            <a:ext cx="7993063" cy="1304925"/>
          </a:xfrm>
        </p:spPr>
        <p:txBody>
          <a:bodyPr/>
          <a:lstStyle/>
          <a:p>
            <a:pPr eaLnBrk="1" hangingPunct="1"/>
            <a:r>
              <a:rPr lang="de-DE" dirty="0" smtClean="0">
                <a:solidFill>
                  <a:srgbClr val="C00000"/>
                </a:solidFill>
              </a:rPr>
              <a:t>Outline</a:t>
            </a:r>
          </a:p>
        </p:txBody>
      </p:sp>
      <p:sp>
        <p:nvSpPr>
          <p:cNvPr id="38917" name="Rectangle 3"/>
          <p:cNvSpPr>
            <a:spLocks noGrp="1" noChangeArrowheads="1"/>
          </p:cNvSpPr>
          <p:nvPr>
            <p:ph type="body" idx="4294967295"/>
          </p:nvPr>
        </p:nvSpPr>
        <p:spPr>
          <a:xfrm>
            <a:off x="468313" y="2073519"/>
            <a:ext cx="8207375" cy="3984381"/>
          </a:xfrm>
        </p:spPr>
        <p:txBody>
          <a:bodyPr/>
          <a:lstStyle/>
          <a:p>
            <a:pPr marL="461250" indent="-514350" eaLnBrk="1" hangingPunct="1">
              <a:spcBef>
                <a:spcPts val="1800"/>
              </a:spcBef>
              <a:buFont typeface="+mj-lt"/>
              <a:buAutoNum type="romanUcPeriod"/>
            </a:pPr>
            <a:r>
              <a:rPr lang="en-US" sz="2400" dirty="0" smtClean="0"/>
              <a:t>Phenomenological Motivation: Language and cognition in the context of ‘bounded rationality’  </a:t>
            </a:r>
          </a:p>
          <a:p>
            <a:pPr marL="461250" indent="-514350" eaLnBrk="1" hangingPunct="1">
              <a:spcBef>
                <a:spcPts val="1800"/>
              </a:spcBef>
              <a:buFont typeface="+mj-lt"/>
              <a:buAutoNum type="romanUcPeriod"/>
            </a:pPr>
            <a:r>
              <a:rPr lang="en-US" sz="2400" dirty="0" smtClean="0"/>
              <a:t>Logical Motivation: The conceptual necessity of quantum models of cognition </a:t>
            </a:r>
          </a:p>
          <a:p>
            <a:pPr marL="461250" indent="-514350" eaLnBrk="1" hangingPunct="1">
              <a:spcBef>
                <a:spcPts val="1800"/>
              </a:spcBef>
              <a:buFont typeface="+mj-lt"/>
              <a:buAutoNum type="romanUcPeriod"/>
            </a:pPr>
            <a:r>
              <a:rPr lang="en-US" sz="2400" dirty="0" smtClean="0"/>
              <a:t>Some pilot applications</a:t>
            </a:r>
          </a:p>
          <a:p>
            <a:pPr lvl="1" indent="-396000" eaLnBrk="1" hangingPunct="1">
              <a:spcBef>
                <a:spcPts val="1800"/>
              </a:spcBef>
              <a:buFont typeface="Symbol" panose="05050102010706020507" pitchFamily="18" charset="2"/>
              <a:buChar char="-"/>
            </a:pPr>
            <a:r>
              <a:rPr lang="en-US" sz="2000" dirty="0" smtClean="0"/>
              <a:t>Two </a:t>
            </a:r>
            <a:r>
              <a:rPr lang="en-US" sz="2000" dirty="0" err="1" smtClean="0"/>
              <a:t>qubits</a:t>
            </a:r>
            <a:r>
              <a:rPr lang="en-US" sz="2000" dirty="0" smtClean="0"/>
              <a:t> for C. G. Jung’s theory of personality</a:t>
            </a:r>
          </a:p>
          <a:p>
            <a:pPr lvl="1" indent="-396000" eaLnBrk="1" hangingPunct="1">
              <a:spcBef>
                <a:spcPts val="1800"/>
              </a:spcBef>
              <a:buFont typeface="Symbol" panose="05050102010706020507" pitchFamily="18" charset="2"/>
              <a:buChar char="-"/>
            </a:pPr>
            <a:r>
              <a:rPr lang="en-US" sz="2000" dirty="0" smtClean="0"/>
              <a:t>One </a:t>
            </a:r>
            <a:r>
              <a:rPr lang="en-US" sz="2000" dirty="0" err="1" smtClean="0"/>
              <a:t>qubit</a:t>
            </a:r>
            <a:r>
              <a:rPr lang="en-US" sz="2000" dirty="0" smtClean="0"/>
              <a:t> for Schoenberg’s modulation theory</a:t>
            </a: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2311767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algn="r">
              <a:buFontTx/>
              <a:buNone/>
            </a:pPr>
            <a:fld id="{5F6B144B-F4F7-4540-A52C-ACF214E19D1B}" type="slidenum">
              <a:rPr lang="en-US" sz="1000">
                <a:latin typeface="Verdana" pitchFamily="34" charset="0"/>
              </a:rPr>
              <a:pPr algn="r">
                <a:buFontTx/>
                <a:buNone/>
              </a:pPr>
              <a:t>8</a:t>
            </a:fld>
            <a:endParaRPr lang="en-US" sz="1000" dirty="0">
              <a:latin typeface="Verdana" pitchFamily="34" charset="0"/>
            </a:endParaRPr>
          </a:p>
        </p:txBody>
      </p:sp>
      <p:sp>
        <p:nvSpPr>
          <p:cNvPr id="322564" name="Rectangle 2"/>
          <p:cNvSpPr>
            <a:spLocks noGrp="1" noChangeArrowheads="1"/>
          </p:cNvSpPr>
          <p:nvPr>
            <p:ph type="title" idx="4294967295"/>
          </p:nvPr>
        </p:nvSpPr>
        <p:spPr>
          <a:xfrm>
            <a:off x="755650" y="333375"/>
            <a:ext cx="7993063" cy="1304925"/>
          </a:xfrm>
        </p:spPr>
        <p:txBody>
          <a:bodyPr/>
          <a:lstStyle/>
          <a:p>
            <a:pPr eaLnBrk="1" hangingPunct="1"/>
            <a:r>
              <a:rPr lang="en-US" dirty="0" smtClean="0">
                <a:solidFill>
                  <a:srgbClr val="C00000"/>
                </a:solidFill>
              </a:rPr>
              <a:t>I</a:t>
            </a:r>
            <a:br>
              <a:rPr lang="en-US" dirty="0" smtClean="0">
                <a:solidFill>
                  <a:srgbClr val="C00000"/>
                </a:solidFill>
              </a:rPr>
            </a:br>
            <a:r>
              <a:rPr lang="en-US" dirty="0" smtClean="0">
                <a:solidFill>
                  <a:srgbClr val="C00000"/>
                </a:solidFill>
              </a:rPr>
              <a:t>Phenomenological Motivation</a:t>
            </a:r>
            <a:endParaRPr lang="de-DE" dirty="0" smtClean="0">
              <a:solidFill>
                <a:srgbClr val="C00000"/>
              </a:solidFill>
            </a:endParaRPr>
          </a:p>
        </p:txBody>
      </p:sp>
      <p:sp>
        <p:nvSpPr>
          <p:cNvPr id="5"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915819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444137" y="183197"/>
            <a:ext cx="8229600" cy="1143000"/>
          </a:xfrm>
        </p:spPr>
        <p:txBody>
          <a:bodyPr/>
          <a:lstStyle/>
          <a:p>
            <a:pPr eaLnBrk="1" hangingPunct="1"/>
            <a:r>
              <a:rPr lang="de-DE" dirty="0" err="1" smtClean="0"/>
              <a:t>Historic</a:t>
            </a:r>
            <a:r>
              <a:rPr lang="de-DE" dirty="0" smtClean="0"/>
              <a:t> </a:t>
            </a:r>
            <a:r>
              <a:rPr lang="de-DE" dirty="0" err="1" smtClean="0"/>
              <a:t>Recurrence</a:t>
            </a:r>
            <a:endParaRPr lang="de-DE" dirty="0" smtClean="0"/>
          </a:p>
        </p:txBody>
      </p:sp>
      <p:sp>
        <p:nvSpPr>
          <p:cNvPr id="13316"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bg2"/>
                </a:solidFill>
                <a:latin typeface="Georgia" pitchFamily="18" charset="0"/>
                <a:ea typeface="MS PGothic" pitchFamily="34" charset="-128"/>
              </a:defRPr>
            </a:lvl1pPr>
            <a:lvl2pPr marL="742950" indent="-285750" eaLnBrk="0" hangingPunct="0">
              <a:defRPr sz="2500">
                <a:solidFill>
                  <a:schemeClr val="bg2"/>
                </a:solidFill>
                <a:latin typeface="Georgia" pitchFamily="18" charset="0"/>
                <a:ea typeface="MS PGothic" pitchFamily="34" charset="-128"/>
              </a:defRPr>
            </a:lvl2pPr>
            <a:lvl3pPr marL="1143000" indent="-228600" eaLnBrk="0" hangingPunct="0">
              <a:defRPr sz="2500">
                <a:solidFill>
                  <a:schemeClr val="bg2"/>
                </a:solidFill>
                <a:latin typeface="Georgia" pitchFamily="18" charset="0"/>
                <a:ea typeface="MS PGothic" pitchFamily="34" charset="-128"/>
              </a:defRPr>
            </a:lvl3pPr>
            <a:lvl4pPr marL="1600200" indent="-228600" eaLnBrk="0" hangingPunct="0">
              <a:defRPr sz="2500">
                <a:solidFill>
                  <a:schemeClr val="bg2"/>
                </a:solidFill>
                <a:latin typeface="Georgia" pitchFamily="18" charset="0"/>
                <a:ea typeface="MS PGothic" pitchFamily="34" charset="-128"/>
              </a:defRPr>
            </a:lvl4pPr>
            <a:lvl5pPr marL="2057400" indent="-228600" eaLnBrk="0" hangingPunct="0">
              <a:defRPr sz="2500">
                <a:solidFill>
                  <a:schemeClr val="bg2"/>
                </a:solidFill>
                <a:latin typeface="Georgia" pitchFamily="18" charset="0"/>
                <a:ea typeface="MS PGothic" pitchFamily="34" charset="-128"/>
              </a:defRPr>
            </a:lvl5pPr>
            <a:lvl6pPr marL="25146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6pPr>
            <a:lvl7pPr marL="29718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7pPr>
            <a:lvl8pPr marL="34290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8pPr>
            <a:lvl9pPr marL="3886200" indent="-228600" algn="just" eaLnBrk="0" fontAlgn="base" hangingPunct="0">
              <a:spcBef>
                <a:spcPct val="20000"/>
              </a:spcBef>
              <a:spcAft>
                <a:spcPct val="0"/>
              </a:spcAft>
              <a:buChar char="›"/>
              <a:defRPr sz="2500">
                <a:solidFill>
                  <a:schemeClr val="bg2"/>
                </a:solidFill>
                <a:latin typeface="Georgia" pitchFamily="18" charset="0"/>
                <a:ea typeface="MS PGothic" pitchFamily="34" charset="-128"/>
              </a:defRPr>
            </a:lvl9pPr>
          </a:lstStyle>
          <a:p>
            <a:r>
              <a:rPr lang="en-US" sz="1000" dirty="0" smtClean="0">
                <a:solidFill>
                  <a:schemeClr val="tx1"/>
                </a:solidFill>
                <a:latin typeface="Verdana" pitchFamily="34" charset="0"/>
              </a:rPr>
              <a:t> </a:t>
            </a:r>
            <a:fld id="{01048C57-2DD4-48F0-A6F1-68ED0F86383D}" type="slidenum">
              <a:rPr lang="en-US" sz="1000" smtClean="0">
                <a:solidFill>
                  <a:schemeClr val="tx1"/>
                </a:solidFill>
                <a:latin typeface="Verdana" pitchFamily="34" charset="0"/>
              </a:rPr>
              <a:pPr/>
              <a:t>9</a:t>
            </a:fld>
            <a:endParaRPr lang="en-US" sz="1000" dirty="0" smtClean="0">
              <a:solidFill>
                <a:schemeClr val="tx1"/>
              </a:solidFill>
              <a:latin typeface="Verdana" pitchFamily="34" charset="0"/>
            </a:endParaRPr>
          </a:p>
        </p:txBody>
      </p:sp>
      <p:sp>
        <p:nvSpPr>
          <p:cNvPr id="6" name="Text Box 9"/>
          <p:cNvSpPr>
            <a:spLocks noGrp="1" noChangeArrowheads="1"/>
          </p:cNvSpPr>
          <p:nvPr>
            <p:ph idx="1"/>
          </p:nvPr>
        </p:nvSpPr>
        <p:spPr>
          <a:xfrm>
            <a:off x="421842" y="1464703"/>
            <a:ext cx="5299694" cy="830997"/>
          </a:xfrm>
        </p:spPr>
        <p:txBody>
          <a:bodyPr wrap="square">
            <a:spAutoFit/>
          </a:bodyPr>
          <a:lstStyle/>
          <a:p>
            <a:pPr eaLnBrk="1" hangingPunct="1">
              <a:spcBef>
                <a:spcPct val="0"/>
              </a:spcBef>
            </a:pPr>
            <a:r>
              <a:rPr lang="en-US" sz="2400" dirty="0" smtClean="0">
                <a:solidFill>
                  <a:srgbClr val="FF0000"/>
                </a:solidFill>
                <a:sym typeface="Symbol"/>
              </a:rPr>
              <a:t>"</a:t>
            </a:r>
            <a:r>
              <a:rPr lang="de-DE" sz="2400" dirty="0" err="1" smtClean="0">
                <a:solidFill>
                  <a:srgbClr val="FF0000"/>
                </a:solidFill>
              </a:rPr>
              <a:t>History</a:t>
            </a:r>
            <a:r>
              <a:rPr lang="de-DE" sz="2400" dirty="0" smtClean="0">
                <a:solidFill>
                  <a:srgbClr val="FF0000"/>
                </a:solidFill>
              </a:rPr>
              <a:t> </a:t>
            </a:r>
            <a:r>
              <a:rPr lang="de-DE" sz="2400" dirty="0" err="1">
                <a:solidFill>
                  <a:srgbClr val="FF0000"/>
                </a:solidFill>
              </a:rPr>
              <a:t>does</a:t>
            </a:r>
            <a:r>
              <a:rPr lang="de-DE" sz="2400" dirty="0">
                <a:solidFill>
                  <a:srgbClr val="FF0000"/>
                </a:solidFill>
              </a:rPr>
              <a:t> not </a:t>
            </a:r>
            <a:r>
              <a:rPr lang="de-DE" sz="2400" dirty="0" err="1">
                <a:solidFill>
                  <a:srgbClr val="FF0000"/>
                </a:solidFill>
              </a:rPr>
              <a:t>repeat</a:t>
            </a:r>
            <a:r>
              <a:rPr lang="de-DE" sz="2400" dirty="0">
                <a:solidFill>
                  <a:srgbClr val="FF0000"/>
                </a:solidFill>
              </a:rPr>
              <a:t> </a:t>
            </a:r>
            <a:r>
              <a:rPr lang="de-DE" sz="2400" dirty="0" err="1">
                <a:solidFill>
                  <a:srgbClr val="FF0000"/>
                </a:solidFill>
              </a:rPr>
              <a:t>itself</a:t>
            </a:r>
            <a:r>
              <a:rPr lang="de-DE" sz="2400" dirty="0">
                <a:solidFill>
                  <a:srgbClr val="FF0000"/>
                </a:solidFill>
              </a:rPr>
              <a:t>, but </a:t>
            </a:r>
            <a:r>
              <a:rPr lang="de-DE" sz="2400" dirty="0" err="1">
                <a:solidFill>
                  <a:srgbClr val="FF0000"/>
                </a:solidFill>
              </a:rPr>
              <a:t>it</a:t>
            </a:r>
            <a:r>
              <a:rPr lang="de-DE" sz="2400" dirty="0">
                <a:solidFill>
                  <a:srgbClr val="FF0000"/>
                </a:solidFill>
              </a:rPr>
              <a:t> </a:t>
            </a:r>
            <a:r>
              <a:rPr lang="de-DE" sz="2400" dirty="0" err="1">
                <a:solidFill>
                  <a:srgbClr val="FF0000"/>
                </a:solidFill>
              </a:rPr>
              <a:t>does</a:t>
            </a:r>
            <a:r>
              <a:rPr lang="de-DE" sz="2400" dirty="0">
                <a:solidFill>
                  <a:srgbClr val="FF0000"/>
                </a:solidFill>
              </a:rPr>
              <a:t> </a:t>
            </a:r>
            <a:r>
              <a:rPr lang="de-DE" sz="2400" dirty="0" err="1" smtClean="0">
                <a:solidFill>
                  <a:srgbClr val="FF0000"/>
                </a:solidFill>
              </a:rPr>
              <a:t>rhyme</a:t>
            </a:r>
            <a:r>
              <a:rPr lang="en-US" sz="2400" dirty="0" smtClean="0">
                <a:solidFill>
                  <a:srgbClr val="FF0000"/>
                </a:solidFill>
                <a:sym typeface="Symbol"/>
              </a:rPr>
              <a:t>"</a:t>
            </a:r>
            <a:r>
              <a:rPr lang="de-DE" sz="2400" dirty="0" smtClean="0">
                <a:solidFill>
                  <a:srgbClr val="FF0000"/>
                </a:solidFill>
              </a:rPr>
              <a:t> (Mark </a:t>
            </a:r>
            <a:r>
              <a:rPr lang="de-DE" sz="2400" dirty="0">
                <a:solidFill>
                  <a:srgbClr val="FF0000"/>
                </a:solidFill>
              </a:rPr>
              <a:t>Twain</a:t>
            </a:r>
            <a:r>
              <a:rPr lang="de-DE" sz="2400" dirty="0" smtClean="0">
                <a:solidFill>
                  <a:srgbClr val="FF0000"/>
                </a:solidFill>
              </a:rPr>
              <a:t>)</a:t>
            </a:r>
            <a:endParaRPr lang="en-US" sz="2400" dirty="0">
              <a:solidFill>
                <a:srgbClr val="FF0000"/>
              </a:solidFill>
            </a:endParaRPr>
          </a:p>
        </p:txBody>
      </p:sp>
      <p:sp>
        <p:nvSpPr>
          <p:cNvPr id="7" name="Rechthoek 6"/>
          <p:cNvSpPr>
            <a:spLocks noChangeArrowheads="1"/>
          </p:cNvSpPr>
          <p:nvPr/>
        </p:nvSpPr>
        <p:spPr bwMode="auto">
          <a:xfrm>
            <a:off x="398022" y="2443819"/>
            <a:ext cx="5714019"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tabLst>
                <a:tab pos="534988" algn="l"/>
              </a:tabLst>
            </a:pPr>
            <a:r>
              <a:rPr lang="en-US" dirty="0" smtClean="0">
                <a:ea typeface="Tahoma" pitchFamily="34" charset="0"/>
                <a:cs typeface="Tahoma" pitchFamily="34" charset="0"/>
                <a:sym typeface="Wingdings" pitchFamily="2" charset="2"/>
              </a:rPr>
              <a:t>The structural similarities between the quantum physics and the cognitive realm are a consequence of the </a:t>
            </a:r>
            <a:r>
              <a:rPr lang="en-US" i="1" dirty="0" smtClean="0">
                <a:ea typeface="Tahoma" pitchFamily="34" charset="0"/>
                <a:cs typeface="Tahoma" pitchFamily="34" charset="0"/>
                <a:sym typeface="Wingdings" pitchFamily="2" charset="2"/>
              </a:rPr>
              <a:t>dynamic</a:t>
            </a:r>
            <a:r>
              <a:rPr lang="en-US" dirty="0" smtClean="0">
                <a:ea typeface="Tahoma" pitchFamily="34" charset="0"/>
                <a:cs typeface="Tahoma" pitchFamily="34" charset="0"/>
                <a:sym typeface="Wingdings" pitchFamily="2" charset="2"/>
              </a:rPr>
              <a:t> and </a:t>
            </a:r>
            <a:r>
              <a:rPr lang="en-US" i="1" dirty="0" smtClean="0">
                <a:ea typeface="Tahoma" pitchFamily="34" charset="0"/>
                <a:cs typeface="Tahoma" pitchFamily="34" charset="0"/>
                <a:sym typeface="Wingdings" pitchFamily="2" charset="2"/>
              </a:rPr>
              <a:t>geometric conception </a:t>
            </a:r>
            <a:r>
              <a:rPr lang="en-US" dirty="0" smtClean="0">
                <a:ea typeface="Tahoma" pitchFamily="34" charset="0"/>
                <a:cs typeface="Tahoma" pitchFamily="34" charset="0"/>
                <a:sym typeface="Wingdings" pitchFamily="2" charset="2"/>
              </a:rPr>
              <a:t>that underlies both fields (</a:t>
            </a:r>
            <a:r>
              <a:rPr lang="en-US" dirty="0" smtClean="0">
                <a:solidFill>
                  <a:srgbClr val="FF0000"/>
                </a:solidFill>
                <a:ea typeface="Tahoma" pitchFamily="34" charset="0"/>
                <a:cs typeface="Tahoma" pitchFamily="34" charset="0"/>
                <a:sym typeface="Wingdings" pitchFamily="2" charset="2"/>
              </a:rPr>
              <a:t>projections</a:t>
            </a:r>
            <a:r>
              <a:rPr lang="en-US" dirty="0" smtClean="0">
                <a:ea typeface="Tahoma" pitchFamily="34" charset="0"/>
                <a:cs typeface="Tahoma" pitchFamily="34" charset="0"/>
                <a:sym typeface="Wingdings" pitchFamily="2" charset="2"/>
              </a:rPr>
              <a:t>)</a:t>
            </a:r>
          </a:p>
          <a:p>
            <a:pPr algn="just">
              <a:buNone/>
              <a:tabLst>
                <a:tab pos="534988" algn="l"/>
              </a:tabLst>
            </a:pPr>
            <a:endParaRPr lang="en-US" dirty="0">
              <a:ea typeface="Tahoma" pitchFamily="34" charset="0"/>
              <a:cs typeface="Tahoma" pitchFamily="34" charset="0"/>
            </a:endParaRPr>
          </a:p>
          <a:p>
            <a:pPr>
              <a:buFont typeface="Wingdings" pitchFamily="2" charset="2"/>
              <a:buNone/>
            </a:pPr>
            <a:endParaRPr lang="de-DE" sz="1400" dirty="0">
              <a:ea typeface="Tahoma" pitchFamily="34" charset="0"/>
              <a:cs typeface="Tahom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266" y="1489165"/>
            <a:ext cx="2391179" cy="3065057"/>
          </a:xfrm>
          <a:prstGeom prst="rect">
            <a:avLst/>
          </a:prstGeom>
        </p:spPr>
      </p:pic>
      <p:sp>
        <p:nvSpPr>
          <p:cNvPr id="8" name="Rechthoek 7"/>
          <p:cNvSpPr>
            <a:spLocks noChangeArrowheads="1"/>
          </p:cNvSpPr>
          <p:nvPr/>
        </p:nvSpPr>
        <p:spPr bwMode="auto">
          <a:xfrm>
            <a:off x="358834" y="4484096"/>
            <a:ext cx="843422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60000" algn="just">
              <a:spcAft>
                <a:spcPts val="1200"/>
              </a:spcAft>
              <a:tabLst>
                <a:tab pos="534988" algn="l"/>
              </a:tabLst>
            </a:pPr>
            <a:r>
              <a:rPr lang="en-US" dirty="0" smtClean="0">
                <a:sym typeface="Symbol"/>
              </a:rPr>
              <a:t>"</a:t>
            </a:r>
            <a:r>
              <a:rPr lang="de-DE" dirty="0" err="1" smtClean="0"/>
              <a:t>Hence</a:t>
            </a:r>
            <a:r>
              <a:rPr lang="de-DE" dirty="0" smtClean="0"/>
              <a:t> </a:t>
            </a:r>
            <a:r>
              <a:rPr lang="de-DE" dirty="0" err="1" smtClean="0"/>
              <a:t>we</a:t>
            </a:r>
            <a:r>
              <a:rPr lang="de-DE" dirty="0" smtClean="0"/>
              <a:t> </a:t>
            </a:r>
            <a:r>
              <a:rPr lang="de-DE" dirty="0" err="1" smtClean="0"/>
              <a:t>conclude</a:t>
            </a:r>
            <a:r>
              <a:rPr lang="de-DE" dirty="0" smtClean="0"/>
              <a:t> </a:t>
            </a:r>
            <a:r>
              <a:rPr lang="de-DE" dirty="0" err="1" smtClean="0"/>
              <a:t>the</a:t>
            </a:r>
            <a:r>
              <a:rPr lang="de-DE" dirty="0" smtClean="0"/>
              <a:t> </a:t>
            </a:r>
            <a:r>
              <a:rPr lang="de-DE" dirty="0"/>
              <a:t>propositional </a:t>
            </a:r>
            <a:r>
              <a:rPr lang="de-DE" dirty="0" err="1"/>
              <a:t>calculus</a:t>
            </a:r>
            <a:r>
              <a:rPr lang="de-DE" dirty="0"/>
              <a:t> of </a:t>
            </a:r>
            <a:r>
              <a:rPr lang="de-DE" dirty="0" err="1"/>
              <a:t>quantum</a:t>
            </a:r>
            <a:r>
              <a:rPr lang="de-DE" dirty="0"/>
              <a:t> </a:t>
            </a:r>
            <a:r>
              <a:rPr lang="de-DE" dirty="0" err="1"/>
              <a:t>mechanics</a:t>
            </a:r>
            <a:r>
              <a:rPr lang="de-DE" dirty="0"/>
              <a:t> </a:t>
            </a:r>
            <a:r>
              <a:rPr lang="de-DE" dirty="0" err="1"/>
              <a:t>has</a:t>
            </a:r>
            <a:r>
              <a:rPr lang="de-DE" dirty="0"/>
              <a:t> </a:t>
            </a:r>
            <a:r>
              <a:rPr lang="de-DE" dirty="0" err="1"/>
              <a:t>the</a:t>
            </a:r>
            <a:r>
              <a:rPr lang="de-DE" dirty="0"/>
              <a:t> same </a:t>
            </a:r>
            <a:r>
              <a:rPr lang="de-DE" dirty="0" err="1"/>
              <a:t>structure</a:t>
            </a:r>
            <a:r>
              <a:rPr lang="de-DE" dirty="0"/>
              <a:t> </a:t>
            </a:r>
            <a:r>
              <a:rPr lang="de-DE" dirty="0" err="1"/>
              <a:t>as</a:t>
            </a:r>
            <a:r>
              <a:rPr lang="de-DE" dirty="0"/>
              <a:t> an </a:t>
            </a:r>
            <a:r>
              <a:rPr lang="de-DE" dirty="0" err="1"/>
              <a:t>abstract</a:t>
            </a:r>
            <a:r>
              <a:rPr lang="de-DE" dirty="0"/>
              <a:t> </a:t>
            </a:r>
            <a:r>
              <a:rPr lang="de-DE" dirty="0" err="1"/>
              <a:t>projective</a:t>
            </a:r>
            <a:r>
              <a:rPr lang="de-DE" dirty="0"/>
              <a:t> </a:t>
            </a:r>
            <a:r>
              <a:rPr lang="de-DE" dirty="0" err="1" smtClean="0"/>
              <a:t>geometry</a:t>
            </a:r>
            <a:r>
              <a:rPr lang="en-US" dirty="0" smtClean="0">
                <a:sym typeface="Symbol"/>
              </a:rPr>
              <a:t>"</a:t>
            </a:r>
            <a:r>
              <a:rPr lang="de-DE" i="1" dirty="0" smtClean="0"/>
              <a:t> </a:t>
            </a:r>
            <a:r>
              <a:rPr lang="de-DE" dirty="0" smtClean="0"/>
              <a:t>(</a:t>
            </a:r>
            <a:r>
              <a:rPr lang="de-DE" dirty="0" err="1" smtClean="0"/>
              <a:t>Birkhoff</a:t>
            </a:r>
            <a:r>
              <a:rPr lang="de-DE" dirty="0" smtClean="0"/>
              <a:t> &amp; von Neumann 1936)</a:t>
            </a:r>
          </a:p>
          <a:p>
            <a:pPr marL="342900" indent="-360000" algn="just">
              <a:spcAft>
                <a:spcPts val="1200"/>
              </a:spcAft>
              <a:tabLst>
                <a:tab pos="534988" algn="l"/>
              </a:tabLst>
            </a:pPr>
            <a:r>
              <a:rPr lang="en-US" dirty="0" smtClean="0">
                <a:solidFill>
                  <a:srgbClr val="FF0000"/>
                </a:solidFill>
              </a:rPr>
              <a:t>What is the real motivation of this geometric conception</a:t>
            </a:r>
            <a:r>
              <a:rPr lang="de-DE" dirty="0" smtClean="0">
                <a:solidFill>
                  <a:srgbClr val="FF0000"/>
                </a:solidFill>
              </a:rPr>
              <a:t>?</a:t>
            </a:r>
            <a:endParaRPr lang="de-DE" sz="1400" dirty="0">
              <a:solidFill>
                <a:srgbClr val="FF0000"/>
              </a:solidFill>
              <a:ea typeface="Tahoma" pitchFamily="34" charset="0"/>
              <a:cs typeface="Tahoma" pitchFamily="34" charset="0"/>
            </a:endParaRPr>
          </a:p>
        </p:txBody>
      </p:sp>
      <p:sp>
        <p:nvSpPr>
          <p:cNvPr id="9" name="Rectangle 5"/>
          <p:cNvSpPr>
            <a:spLocks noGrp="1" noChangeArrowheads="1"/>
          </p:cNvSpPr>
          <p:nvPr>
            <p:ph type="ftr" sz="quarter" idx="10"/>
          </p:nvPr>
        </p:nvSpPr>
        <p:spPr>
          <a:xfrm>
            <a:off x="-366713" y="6524625"/>
            <a:ext cx="2446338" cy="33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buChar char="•"/>
              <a:defRPr sz="2400">
                <a:solidFill>
                  <a:schemeClr val="tx1"/>
                </a:solidFill>
                <a:latin typeface="Tahoma" pitchFamily="34" charset="0"/>
              </a:defRPr>
            </a:lvl6pPr>
            <a:lvl7pPr marL="2971800" indent="-228600" algn="ctr" eaLnBrk="0" fontAlgn="base" hangingPunct="0">
              <a:spcBef>
                <a:spcPct val="0"/>
              </a:spcBef>
              <a:spcAft>
                <a:spcPct val="0"/>
              </a:spcAft>
              <a:buChar char="•"/>
              <a:defRPr sz="2400">
                <a:solidFill>
                  <a:schemeClr val="tx1"/>
                </a:solidFill>
                <a:latin typeface="Tahoma" pitchFamily="34" charset="0"/>
              </a:defRPr>
            </a:lvl7pPr>
            <a:lvl8pPr marL="3429000" indent="-228600" algn="ctr" eaLnBrk="0" fontAlgn="base" hangingPunct="0">
              <a:spcBef>
                <a:spcPct val="0"/>
              </a:spcBef>
              <a:spcAft>
                <a:spcPct val="0"/>
              </a:spcAft>
              <a:buChar char="•"/>
              <a:defRPr sz="2400">
                <a:solidFill>
                  <a:schemeClr val="tx1"/>
                </a:solidFill>
                <a:latin typeface="Tahoma" pitchFamily="34" charset="0"/>
              </a:defRPr>
            </a:lvl8pPr>
            <a:lvl9pPr marL="3886200" indent="-228600" algn="ctr" eaLnBrk="0" fontAlgn="base" hangingPunct="0">
              <a:spcBef>
                <a:spcPct val="0"/>
              </a:spcBef>
              <a:spcAft>
                <a:spcPct val="0"/>
              </a:spcAft>
              <a:buChar char="•"/>
              <a:defRPr sz="2400">
                <a:solidFill>
                  <a:schemeClr val="tx1"/>
                </a:solidFill>
                <a:latin typeface="Tahoma" pitchFamily="34" charset="0"/>
              </a:defRPr>
            </a:lvl9pPr>
          </a:lstStyle>
          <a:p>
            <a:pPr eaLnBrk="1" hangingPunct="1"/>
            <a:r>
              <a:rPr lang="de-DE" sz="1400" dirty="0" smtClean="0"/>
              <a:t>Reinhard Blutner</a:t>
            </a:r>
          </a:p>
        </p:txBody>
      </p:sp>
    </p:spTree>
    <p:extLst>
      <p:ext uri="{BB962C8B-B14F-4D97-AF65-F5344CB8AC3E}">
        <p14:creationId xmlns:p14="http://schemas.microsoft.com/office/powerpoint/2010/main" val="988626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rgbClr val="FF0000"/>
          </a:solidFill>
          <a:prstDash val="sysDot"/>
          <a:round/>
          <a:headEnd type="none" w="med" len="med"/>
          <a:tailEnd type="stealth" w="lg" len="lg"/>
        </a:ln>
        <a:effectLst/>
      </a:spPr>
      <a:bodyPr vert="horz" wrap="square" lIns="91440" tIns="45720" rIns="91440" bIns="45720" numCol="1" rtlCol="0" anchor="t" anchorCtr="0" compatLnSpc="1">
        <a:prstTxWarp prst="textNoShape">
          <a:avLst/>
        </a:prstTxWarp>
        <a:spAutoFit/>
      </a:bodyPr>
      <a:lstStyle>
        <a:def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defRPr kumimoji="0"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spAutoFit/>
      </a:bodyPr>
      <a:lstStyle>
        <a:def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defRPr kumimoji="0" lang="de-DE"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buNone/>
          <a:defRPr b="1" dirty="0" smtClean="0"/>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2702</Words>
  <Application>Microsoft Office PowerPoint</Application>
  <PresentationFormat>Bildschirmpräsentation (4:3)</PresentationFormat>
  <Paragraphs>719</Paragraphs>
  <Slides>48</Slides>
  <Notes>40</Notes>
  <HiddenSlides>0</HiddenSlides>
  <MMClips>0</MMClips>
  <ScaleCrop>false</ScaleCrop>
  <HeadingPairs>
    <vt:vector size="8" baseType="variant">
      <vt:variant>
        <vt:lpstr>Verwendete Schriftarten</vt:lpstr>
      </vt:variant>
      <vt:variant>
        <vt:i4>12</vt:i4>
      </vt:variant>
      <vt:variant>
        <vt:lpstr>Design</vt:lpstr>
      </vt:variant>
      <vt:variant>
        <vt:i4>1</vt:i4>
      </vt:variant>
      <vt:variant>
        <vt:lpstr>Eingebettete OLE-Server</vt:lpstr>
      </vt:variant>
      <vt:variant>
        <vt:i4>2</vt:i4>
      </vt:variant>
      <vt:variant>
        <vt:lpstr>Folientitel</vt:lpstr>
      </vt:variant>
      <vt:variant>
        <vt:i4>48</vt:i4>
      </vt:variant>
    </vt:vector>
  </HeadingPairs>
  <TitlesOfParts>
    <vt:vector size="63" baseType="lpstr">
      <vt:lpstr>ＭＳ Ｐゴシック</vt:lpstr>
      <vt:lpstr>ＭＳ Ｐゴシック</vt:lpstr>
      <vt:lpstr>Arial</vt:lpstr>
      <vt:lpstr>Cambria Math</vt:lpstr>
      <vt:lpstr>Georgia</vt:lpstr>
      <vt:lpstr>Lucida Sans Unicode</vt:lpstr>
      <vt:lpstr>Mathematica3</vt:lpstr>
      <vt:lpstr>Symbol</vt:lpstr>
      <vt:lpstr>Tahoma</vt:lpstr>
      <vt:lpstr>Times New Roman</vt:lpstr>
      <vt:lpstr>Verdana</vt:lpstr>
      <vt:lpstr>Wingdings</vt:lpstr>
      <vt:lpstr>Standarddesign</vt:lpstr>
      <vt:lpstr>Equation</vt:lpstr>
      <vt:lpstr>Formel</vt:lpstr>
      <vt:lpstr> Quantum Cognition and Bounded Rationality</vt:lpstr>
      <vt:lpstr> Bohr´s (1913) Atomic Model</vt:lpstr>
      <vt:lpstr>Quantum Mechanics</vt:lpstr>
      <vt:lpstr>Complementarity</vt:lpstr>
      <vt:lpstr>Quantum Cognition</vt:lpstr>
      <vt:lpstr>Some recent publications</vt:lpstr>
      <vt:lpstr>Outline</vt:lpstr>
      <vt:lpstr>I Phenomenological Motivation</vt:lpstr>
      <vt:lpstr>Historic Recurrence</vt:lpstr>
      <vt:lpstr>Bounded rationality (Herbert Simon 1955)</vt:lpstr>
      <vt:lpstr>Puzzles of Bounded Rationality</vt:lpstr>
      <vt:lpstr>Order Effects</vt:lpstr>
      <vt:lpstr>Disjunction puzzle</vt:lpstr>
      <vt:lpstr>Pitkowsky diamond</vt:lpstr>
      <vt:lpstr>Hampton 1988: judgement of membership</vt:lpstr>
      <vt:lpstr>Conjunction (building &amp; dwelling)</vt:lpstr>
      <vt:lpstr>Disjunction (fruit or vegetable)</vt:lpstr>
      <vt:lpstr>II Logical Motivation</vt:lpstr>
      <vt:lpstr>Bounded Rationality  and Foulis‘ firefly box</vt:lpstr>
      <vt:lpstr>Orthomodular Lattices</vt:lpstr>
      <vt:lpstr>Piron’s Representation Theorem</vt:lpstr>
      <vt:lpstr>Gleason’s Theorem</vt:lpstr>
      <vt:lpstr>(Local) Realism and the firefly</vt:lpstr>
      <vt:lpstr>Bounded rationality  quantum cognition</vt:lpstr>
      <vt:lpstr>Order-dependence of projections</vt:lpstr>
      <vt:lpstr>Asymmetric conjunction</vt:lpstr>
      <vt:lpstr>Conditioned Probabilities</vt:lpstr>
      <vt:lpstr>Interference Effects</vt:lpstr>
      <vt:lpstr>Calculating the interference term</vt:lpstr>
      <vt:lpstr>Solving the Tversky/Shafir puzzle</vt:lpstr>
      <vt:lpstr>PowerPoint-Präsentation</vt:lpstr>
      <vt:lpstr>III Some pilot applications</vt:lpstr>
      <vt:lpstr>Qubit states</vt:lpstr>
      <vt:lpstr>Bloch spheres</vt:lpstr>
      <vt:lpstr>C.G. Jung’s theory of personality</vt:lpstr>
      <vt:lpstr>Sherlock Holmes</vt:lpstr>
      <vt:lpstr>Diagnostic Questions</vt:lpstr>
      <vt:lpstr>Predictions of the model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Abstract</vt:lpstr>
    </vt:vector>
  </TitlesOfParts>
  <Company>Concordia Discors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Cognitive Modeling</dc:title>
  <dc:creator>RB</dc:creator>
  <cp:lastModifiedBy>reinhard blutner</cp:lastModifiedBy>
  <cp:revision>670</cp:revision>
  <cp:lastPrinted>2013-06-10T12:52:27Z</cp:lastPrinted>
  <dcterms:created xsi:type="dcterms:W3CDTF">2010-08-14T14:29:42Z</dcterms:created>
  <dcterms:modified xsi:type="dcterms:W3CDTF">2013-06-23T09:17:44Z</dcterms:modified>
</cp:coreProperties>
</file>